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  <p:sldMasterId id="2147483881" r:id="rId3"/>
    <p:sldMasterId id="2147483898" r:id="rId4"/>
    <p:sldMasterId id="2147483918" r:id="rId5"/>
    <p:sldMasterId id="2147483936" r:id="rId6"/>
    <p:sldMasterId id="2147483949" r:id="rId7"/>
    <p:sldMasterId id="2147483962" r:id="rId8"/>
    <p:sldMasterId id="2147483975" r:id="rId9"/>
    <p:sldMasterId id="2147483988" r:id="rId10"/>
    <p:sldMasterId id="2147484001" r:id="rId11"/>
    <p:sldMasterId id="2147484014" r:id="rId12"/>
  </p:sldMasterIdLst>
  <p:notesMasterIdLst>
    <p:notesMasterId r:id="rId58"/>
  </p:notesMasterIdLst>
  <p:sldIdLst>
    <p:sldId id="310" r:id="rId13"/>
    <p:sldId id="317" r:id="rId14"/>
    <p:sldId id="315" r:id="rId15"/>
    <p:sldId id="316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19F4E-0D72-442A-8CFF-303ABC45D085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E513D-960D-47C4-898F-5BE1DCBF0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6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09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8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70" y="4421083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E33286E-DEB7-4306-AD42-6D94B4B4D51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7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AFA4EA8-A91E-4039-8D9C-3629414C929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7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286E-DEB7-4306-AD42-6D94B4B4D51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4EA8-A91E-4039-8D9C-3629414C9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reptunghi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Conector drep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ubstituent dată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065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77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39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u și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3CA72-0702-435B-9E8D-1E734372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552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Clic pentru a edita stilul de subtitlu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reptunghi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reptunghi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Conector drep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Conector drep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Dreptunghi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53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8" name="Substituent conținut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164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Dreptunghi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reptunghi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onector drep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Conector drep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reptunghi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Conector drep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764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stituent conținut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89696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2" name="Substituent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4" name="Substituent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</p:spTree>
    <p:extLst>
      <p:ext uri="{BB962C8B-B14F-4D97-AF65-F5344CB8AC3E}">
        <p14:creationId xmlns:p14="http://schemas.microsoft.com/office/powerpoint/2010/main" val="5722133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7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1030147"/>
            <a:ext cx="1484453" cy="4780344"/>
          </a:xfrm>
        </p:spPr>
        <p:txBody>
          <a:bodyPr vert="eaVert" anchor="ctr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286E-DEB7-4306-AD42-6D94B4B4D51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4EA8-A91E-4039-8D9C-3629414C9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127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ubstituent conținut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Substituent subsol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562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reptunghi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Conector drep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ubstituent dată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065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77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39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u și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3CA72-0702-435B-9E8D-1E734372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55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Clic pentru a edita stilul de subtitlu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reptunghi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reptunghi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Conector drep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Conector drep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Dreptunghi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53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8" name="Substituent conținut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164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Dreptunghi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reptunghi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onector drep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Conector drep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reptunghi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Conector drep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764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stituent conținut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896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9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9" y="4777385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" y="4323816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544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633367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2" name="Substituent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4" name="Substituent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</p:spTree>
    <p:extLst>
      <p:ext uri="{BB962C8B-B14F-4D97-AF65-F5344CB8AC3E}">
        <p14:creationId xmlns:p14="http://schemas.microsoft.com/office/powerpoint/2010/main" val="5722133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787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127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ubstituent conținut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Substituent subsol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562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reptunghi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Conector drep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ubstituent dată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065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77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39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u și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3CA72-0702-435B-9E8D-1E734372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552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Clic pentru a edita stilul de subtitlu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reptunghi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reptunghi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Conector drep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Conector drep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Dreptunghi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583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8" name="Substituent conținut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5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09"/>
            <a:ext cx="6683765" cy="12808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8"/>
            <a:ext cx="6686550" cy="37776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9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653899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Dreptunghi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reptunghi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onector drep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Conector drep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reptunghi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Conector drep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83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stituent conținut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84588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2" name="Substituent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4" name="Substituent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</p:spTree>
    <p:extLst>
      <p:ext uri="{BB962C8B-B14F-4D97-AF65-F5344CB8AC3E}">
        <p14:creationId xmlns:p14="http://schemas.microsoft.com/office/powerpoint/2010/main" val="26338989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408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451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ubstituent conținut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Substituent subsol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214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reptunghi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Conector drep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ubstituent dată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601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160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154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u și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3CA72-0702-435B-9E8D-1E734372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8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9" y="2058751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9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44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442175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Clic pentru a edita stilul de subtitlu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reptunghi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reptunghi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Conector drep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Conector drep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Dreptunghi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583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8" name="Substituent conținut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573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Dreptunghi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reptunghi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onector drep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Conector drep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reptunghi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Conector drep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83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stituent conținut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84588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2" name="Substituent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4" name="Substituent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</p:spTree>
    <p:extLst>
      <p:ext uri="{BB962C8B-B14F-4D97-AF65-F5344CB8AC3E}">
        <p14:creationId xmlns:p14="http://schemas.microsoft.com/office/powerpoint/2010/main" val="26338989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408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451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ubstituent conținut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Substituent subsol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214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reptunghi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Conector drep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ubstituent dată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601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16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8"/>
            <a:ext cx="3235398" cy="377762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41"/>
            <a:ext cx="3235398" cy="377762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9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189243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154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u și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3CA72-0702-435B-9E8D-1E734372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815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Clic pentru a edita stilul de subtitlu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reptunghi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reptunghi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Conector drep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Conector drep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Dreptunghi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1797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8" name="Substituent conținut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213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Dreptunghi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reptunghi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onector drep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Conector drep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reptunghi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Conector drep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942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stituent conținut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702549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2" name="Substituent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4" name="Substituent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</p:spTree>
    <p:extLst>
      <p:ext uri="{BB962C8B-B14F-4D97-AF65-F5344CB8AC3E}">
        <p14:creationId xmlns:p14="http://schemas.microsoft.com/office/powerpoint/2010/main" val="21179076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08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098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ubstituent conținut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Substituent subsol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0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6" y="1972722"/>
            <a:ext cx="299454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7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81" y="1969494"/>
            <a:ext cx="2999251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9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9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5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7216244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reptunghi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Conector drep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ubstituent dată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013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55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02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u și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3CA72-0702-435B-9E8D-1E734372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75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9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07258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9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25603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1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93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41" y="1598615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9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3824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286E-DEB7-4306-AD42-6D94B4B4D51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4EA8-A91E-4039-8D9C-3629414C9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1"/>
            <a:ext cx="6686550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9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4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092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3223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9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9" y="4354047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44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72051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71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9" y="4354047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44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15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4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19"/>
            <a:ext cx="6686550" cy="72962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4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092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04400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71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19"/>
            <a:ext cx="6686550" cy="72962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4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092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6102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9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19"/>
            <a:ext cx="6686550" cy="72962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4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092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37154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9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52927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19" y="627428"/>
            <a:ext cx="16557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28"/>
            <a:ext cx="485775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9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6278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9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9" y="4777381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" y="4323812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4529544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52464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09"/>
            <a:ext cx="6683765" cy="12808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8"/>
            <a:ext cx="6686550" cy="37776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9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2470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2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71" y="4267204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286E-DEB7-4306-AD42-6D94B4B4D51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4EA8-A91E-4039-8D9C-3629414C9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9" y="2058751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9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40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2331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8"/>
            <a:ext cx="3235398" cy="377762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41"/>
            <a:ext cx="3235398" cy="377762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9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4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38355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6" y="1972722"/>
            <a:ext cx="299454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7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81" y="1969494"/>
            <a:ext cx="2999251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9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9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787784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4909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9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61169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9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63211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4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40" y="1598615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9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65660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1"/>
            <a:ext cx="6686550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9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4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088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3134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9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9" y="4354047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40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60295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71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9" y="4354047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8" y="3244140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8715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4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19"/>
            <a:ext cx="6686550" cy="72962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4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088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52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286E-DEB7-4306-AD42-6D94B4B4D51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4EA8-A91E-4039-8D9C-3629414C9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71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19"/>
            <a:ext cx="6686550" cy="72962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4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088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3947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9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19"/>
            <a:ext cx="6686550" cy="72962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4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8" y="4983088"/>
            <a:ext cx="584825" cy="365125"/>
          </a:xfrm>
        </p:spPr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40855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9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0934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19" y="627426"/>
            <a:ext cx="16557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26"/>
            <a:ext cx="485775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9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80717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9536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21"/>
            <a:ext cx="9144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8804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16889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44116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260648"/>
            <a:ext cx="7164288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343960"/>
            <a:ext cx="669572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1112045"/>
            <a:ext cx="66957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02000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260648"/>
            <a:ext cx="7164288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343960"/>
            <a:ext cx="669572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1112045"/>
            <a:ext cx="66957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351320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21"/>
            <a:ext cx="9144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80038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21"/>
            <a:ext cx="9144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988861"/>
            <a:ext cx="2411840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988861"/>
            <a:ext cx="2411840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988861"/>
            <a:ext cx="2411840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034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42" y="2316009"/>
            <a:ext cx="3055717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286E-DEB7-4306-AD42-6D94B4B4D51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4EA8-A91E-4039-8D9C-3629414C9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9"/>
            <a:ext cx="9144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6445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48948"/>
            <a:ext cx="9144000" cy="39090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2471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56661"/>
            <a:ext cx="2339752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356661"/>
            <a:ext cx="4248472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7796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666492"/>
            <a:ext cx="2520000" cy="3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712" y="4159990"/>
            <a:ext cx="166497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80" y="1806552"/>
            <a:ext cx="166497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622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8680"/>
            <a:ext cx="9144000" cy="576064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260652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260652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260652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2206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305859"/>
            <a:ext cx="3294112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2418093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4530328"/>
            <a:ext cx="30779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2418093"/>
            <a:ext cx="1728192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2417332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305859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17805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4677140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4677140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2389068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2389068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42176"/>
            <a:ext cx="5940152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1010261"/>
            <a:ext cx="5940152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81349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46" y="1847104"/>
            <a:ext cx="3060911" cy="49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2031321"/>
            <a:ext cx="1765288" cy="3635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98608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2328436"/>
            <a:ext cx="2040674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28436"/>
            <a:ext cx="2040674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2437592"/>
            <a:ext cx="1874748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2437592"/>
            <a:ext cx="1874748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796819"/>
            <a:ext cx="2346784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5586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05453"/>
            <a:ext cx="4850588" cy="354376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4" y="1936923"/>
            <a:ext cx="3280615" cy="2898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5682870"/>
            <a:ext cx="8676456" cy="722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8630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286E-DEB7-4306-AD42-6D94B4B4D51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4EA8-A91E-4039-8D9C-3629414C9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99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518954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508806"/>
            <a:ext cx="2849840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262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08" y="624109"/>
            <a:ext cx="6683765" cy="12808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8"/>
            <a:ext cx="6686550" cy="37776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7644FE21-CF79-49CD-A1D2-4B09E96280A0}" type="datetimeFigureOut">
              <a:rPr lang="en-US" smtClean="0">
                <a:solidFill>
                  <a:prstClr val="black"/>
                </a:solidFill>
              </a:rPr>
              <a:pPr latinLnBrk="1"/>
              <a:t>10/2/2018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97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6C6A9220-82EA-4F9A-87EB-BC3EA4B2CBF6}" type="slidenum">
              <a:rPr lang="en-US" smtClean="0">
                <a:solidFill>
                  <a:prstClr val="black"/>
                </a:solidFill>
              </a:rPr>
              <a:pPr latinLnBrk="1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162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3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4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5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6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7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0BE9CB-7683-4500-9B94-3FB49BDDC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097052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0782-B1F9-4337-9188-847832DEB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013121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31F9-1D14-4F1D-ABDE-95DF4334A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069446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B0F0-1081-4077-96FF-905C6E586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455864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682F-1882-4829-843B-6CFFEFA0A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846222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F6F5-5B4D-4B41-9861-2CEE56C09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521075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1777-5AC1-460F-8E77-A7488FA4B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462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286E-DEB7-4306-AD42-6D94B4B4D51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4EA8-A91E-4039-8D9C-3629414C9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F42B-27C6-4CE4-83EC-EE0C961A2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753728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2ACEA-B0FA-4BC2-B36A-F1693F543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91212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41E3-B174-477B-81DD-178D28967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109365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1BDF2-1840-4CB6-8462-CAE8B19525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748926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o-RO" sz="800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o-RO" sz="800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8524B9-B4E6-4D83-9650-EE3867D36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471096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4662-F9CF-4476-8B1D-487663C0D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818786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o-RO" sz="800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o-RO" sz="800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47991-DAE6-4FA8-B2D3-68C4DF7457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812197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E1B7-CA67-48A2-8BF4-985FF24D0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683704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590E-4DCE-40F8-BEA5-10E5DBE1EE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158286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7447-3769-46A0-8BF8-525FA3573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16565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1"/>
            <a:ext cx="35052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286E-DEB7-4306-AD42-6D94B4B4D51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4EA8-A91E-4039-8D9C-3629414C929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88" y="601888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46"/>
            <a:ext cx="3090440" cy="51507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7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40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5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5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Clic pentru a edita stilul de subtitlu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reptunghi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reptunghi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Conector drep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Conector drep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Dreptunghi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071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8" name="Substituent conținut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831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Dreptunghi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reptunghi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onector drep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Conector drep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reptunghi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Conector drep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12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stituent conținut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18116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2" name="Substituent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4" name="Substituent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</p:spTree>
    <p:extLst>
      <p:ext uri="{BB962C8B-B14F-4D97-AF65-F5344CB8AC3E}">
        <p14:creationId xmlns:p14="http://schemas.microsoft.com/office/powerpoint/2010/main" val="22500451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33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368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ubstituent conținut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Substituent subsol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957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reptunghi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Conector drep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ubstituent dată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4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8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1"/>
            <a:ext cx="35052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88" y="601888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7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3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53" y="413311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286E-DEB7-4306-AD42-6D94B4B4D51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40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4EA8-A91E-4039-8D9C-3629414C9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11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u și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3CA72-0702-435B-9E8D-1E734372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1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Clic pentru a edita stilul de subtitlu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reptunghi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reptunghi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Conector drep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Conector drep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Dreptunghi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53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8" name="Substituent conținut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164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Dreptunghi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reptunghi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onector drep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Conector drep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reptunghi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Conector drep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764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stituent conținut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89696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2" name="Substituent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4" name="Substituent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</p:spTree>
    <p:extLst>
      <p:ext uri="{BB962C8B-B14F-4D97-AF65-F5344CB8AC3E}">
        <p14:creationId xmlns:p14="http://schemas.microsoft.com/office/powerpoint/2010/main" val="5722133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787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127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reptunghi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ubstituent conținut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Substituent subsol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50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0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1"/>
            <a:ext cx="35052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523" y="2323671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E33286E-DEB7-4306-AD42-6D94B4B4D51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4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6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AFA4EA8-A91E-4039-8D9C-3629414C92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3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2" y="228603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4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09"/>
            <a:ext cx="6683765" cy="1280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9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28" y="6135812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7753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1" y="228603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4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08" y="624109"/>
            <a:ext cx="6683765" cy="1280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9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B0070-6D11-4362-937B-6F544D6FD6FC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28" y="6135812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8" y="787784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65B2E4-5D02-4446-B474-2C2D06EDA93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030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84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 smtClean="0"/>
              <a:t>Click to edit Master text styles</a:t>
            </a:r>
          </a:p>
          <a:p>
            <a:pPr lvl="1"/>
            <a:r>
              <a:rPr lang="en-US" altLang="ro-RO" smtClean="0"/>
              <a:t>Second level</a:t>
            </a:r>
          </a:p>
          <a:p>
            <a:pPr lvl="2"/>
            <a:r>
              <a:rPr lang="en-US" altLang="ro-RO" smtClean="0"/>
              <a:t>Third level</a:t>
            </a:r>
          </a:p>
          <a:p>
            <a:pPr lvl="3"/>
            <a:r>
              <a:rPr lang="en-US" altLang="ro-RO" smtClean="0"/>
              <a:t>Fourth level</a:t>
            </a:r>
          </a:p>
          <a:p>
            <a:pPr lvl="4"/>
            <a:r>
              <a:rPr lang="en-US" altLang="ro-R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A304A"/>
                </a:solidFill>
                <a:latin typeface="Century Gothic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o-RO"/>
              <a:t>inspector Şăitan Traian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800" smtClean="0">
                <a:solidFill>
                  <a:srgbClr val="0A304A"/>
                </a:solidFill>
                <a:latin typeface="Century Gothic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5861EDE-0174-44F5-A653-F49150E23FF5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141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800"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6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6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8EF880-1AA2-4EB4-A8B2-1311E468F20A}" type="datetimeFigureOut">
              <a:rPr lang="en-US" smtClean="0">
                <a:solidFill>
                  <a:srgbClr val="575F6D"/>
                </a:solidFill>
              </a:rPr>
              <a:pPr/>
              <a:t>10/2/2018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reptunghi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5D1D1B-510D-49AE-8AE3-30928A1BF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6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grame.ise.ro/" TargetMode="Externa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o/" TargetMode="External"/><Relationship Id="rId2" Type="http://schemas.openxmlformats.org/officeDocument/2006/relationships/hyperlink" Target="https://www.manuale.edu.ro/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4733385" y="2060848"/>
            <a:ext cx="3313355" cy="2349791"/>
          </a:xfrm>
        </p:spPr>
        <p:txBody>
          <a:bodyPr>
            <a:normAutofit fontScale="90000"/>
          </a:bodyPr>
          <a:lstStyle/>
          <a:p>
            <a:r>
              <a:rPr lang="ro-RO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o-RO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CONSF</a:t>
            </a:r>
            <a:r>
              <a:rPr lang="ro-RO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ĂTUIRILE JUDEŢENE</a:t>
            </a:r>
            <a:br>
              <a:rPr lang="ro-RO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o-RO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o-RO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ALE PROFESORILOR DE LIMBA ŞI LITERATURA ROMÂNĂ ŞI LIMBI CLASICE</a:t>
            </a:r>
            <a:br>
              <a:rPr lang="ro-RO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o-RO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DIN JUDEŢUL SUCEAVA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3779912" y="4437112"/>
            <a:ext cx="4263261" cy="160020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Instruirea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profesorilor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limba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i="1" dirty="0">
                <a:latin typeface="Times New Roman" pitchFamily="18" charset="0"/>
                <a:cs typeface="Times New Roman" pitchFamily="18" charset="0"/>
              </a:rPr>
              <a:t> și literatura română care predau la </a:t>
            </a:r>
            <a:r>
              <a:rPr lang="ro-RO" b="1" i="1" dirty="0" smtClean="0">
                <a:latin typeface="Times New Roman" pitchFamily="18" charset="0"/>
                <a:cs typeface="Times New Roman" pitchFamily="18" charset="0"/>
              </a:rPr>
              <a:t>gimnaziu </a:t>
            </a:r>
            <a:r>
              <a:rPr lang="ro-RO" b="1" i="1" dirty="0">
                <a:latin typeface="Times New Roman" pitchFamily="18" charset="0"/>
                <a:cs typeface="Times New Roman" pitchFamily="18" charset="0"/>
              </a:rPr>
              <a:t>în anul școlar </a:t>
            </a:r>
            <a:r>
              <a:rPr lang="ro-RO" b="1" i="1" dirty="0" smtClean="0">
                <a:latin typeface="Times New Roman" pitchFamily="18" charset="0"/>
                <a:cs typeface="Times New Roman" pitchFamily="18" charset="0"/>
              </a:rPr>
              <a:t>2018-2019</a:t>
            </a:r>
          </a:p>
          <a:p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6FDEF40-3C21-4C16-B096-6AB2F6464B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 smtClean="0"/>
              <a:t>PLANIFICĂRILE</a:t>
            </a:r>
            <a:endParaRPr lang="ro-R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9DC3393-BBF4-425E-974D-DDE4AADD7C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o-RO" sz="2000" dirty="0" smtClean="0"/>
              <a:t>CONSIDERAȚII</a:t>
            </a:r>
            <a:endParaRPr lang="ro-RO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4FE44DA-5C17-4A6B-A3E5-7E5BC95B251F}"/>
              </a:ext>
            </a:extLst>
          </p:cNvPr>
          <p:cNvSpPr txBox="1">
            <a:spLocks/>
          </p:cNvSpPr>
          <p:nvPr/>
        </p:nvSpPr>
        <p:spPr>
          <a:xfrm>
            <a:off x="4152" y="1514967"/>
            <a:ext cx="8960336" cy="534303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sz="3600" b="1" dirty="0"/>
              <a:t>Planificările</a:t>
            </a:r>
            <a:r>
              <a:rPr lang="ro-RO" sz="3600" dirty="0"/>
              <a:t> trebuie adaptate de fiecare cadru didactic situației concrete în care acesta își desfășoară activitatea, respectiv nivelului inițial al elevilor    (stabilit prin teste predictive la începutul anului școlar), contextului obiectiv (socio-economic) și contextului motivațional specific unității școlare și </a:t>
            </a:r>
          </a:p>
          <a:p>
            <a:pPr marL="0" indent="0" algn="just">
              <a:buNone/>
            </a:pPr>
            <a:r>
              <a:rPr lang="ro-RO" sz="3600" dirty="0"/>
              <a:t>     comunității locale în ansamblu. </a:t>
            </a:r>
          </a:p>
          <a:p>
            <a:pPr algn="just"/>
            <a:r>
              <a:rPr lang="ro-RO" sz="3600" dirty="0"/>
              <a:t>Din acest motiv, prezentarea acestor planificări nu are ca scop preluarea    lor de către cadrele didactice în forma prezentată, ci stimularea acestora   pentru realizarea unor planificări proprii, </a:t>
            </a:r>
          </a:p>
          <a:p>
            <a:pPr marL="0" indent="0" algn="ctr">
              <a:buNone/>
            </a:pPr>
            <a:r>
              <a:rPr lang="ro-RO" sz="3600" b="1" i="1" dirty="0"/>
              <a:t>prin prelucrarea și adaptarea de către profesor, prin </a:t>
            </a:r>
            <a:r>
              <a:rPr lang="ro-RO" sz="3600" b="1" i="1" dirty="0" err="1" smtClean="0"/>
              <a:t>contextua-lizare</a:t>
            </a:r>
            <a:r>
              <a:rPr lang="ro-RO" sz="3600" b="1" i="1" dirty="0" smtClean="0"/>
              <a:t> </a:t>
            </a:r>
            <a:r>
              <a:rPr lang="ro-RO" sz="3600" b="1" i="1" dirty="0"/>
              <a:t>la   specificul fiecărei clase.</a:t>
            </a:r>
          </a:p>
          <a:p>
            <a:pPr marL="0" indent="0" algn="just">
              <a:buFont typeface="Arial" pitchFamily="34" charset="0"/>
              <a:buNone/>
            </a:pPr>
            <a:endParaRPr lang="ro-RO" sz="3600" b="1" i="1" dirty="0"/>
          </a:p>
          <a:p>
            <a:pPr algn="ctr"/>
            <a:r>
              <a:rPr lang="ro-RO" sz="3600" b="1" u="sng" dirty="0"/>
              <a:t>În realizarea planificărilor, cadrele didactice vor ține cont de </a:t>
            </a:r>
          </a:p>
          <a:p>
            <a:pPr marL="0" indent="0" algn="ctr">
              <a:buNone/>
            </a:pPr>
            <a:r>
              <a:rPr lang="ro-RO" sz="3600" b="1" u="sng" dirty="0"/>
              <a:t>obligativitatea respectării programelor, nu a unui manual </a:t>
            </a:r>
            <a:endParaRPr lang="ro-RO" sz="3600" b="1" u="sng" dirty="0" smtClean="0"/>
          </a:p>
          <a:p>
            <a:pPr marL="0" indent="0" algn="ctr">
              <a:buNone/>
            </a:pPr>
            <a:r>
              <a:rPr lang="ro-RO" sz="3600" b="1" u="sng" dirty="0" smtClean="0"/>
              <a:t>anume</a:t>
            </a:r>
            <a:r>
              <a:rPr lang="ro-RO" sz="3600" dirty="0"/>
              <a:t>. </a:t>
            </a:r>
            <a:endParaRPr lang="en-US" sz="3600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4739ED-7A92-4444-A6AC-8B5F7C46FC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b="1" dirty="0"/>
              <a:t>Planificarea anuală</a:t>
            </a:r>
            <a:endParaRPr lang="ro-R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8FBD5CCD-5925-4FC5-8A91-E68AEAA00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o-RO" dirty="0" smtClean="0"/>
              <a:t>EXEMPLE</a:t>
            </a:r>
            <a:endParaRPr lang="ro-RO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CEB9F43-6888-40BF-B615-9533313381CA}"/>
              </a:ext>
            </a:extLst>
          </p:cNvPr>
          <p:cNvSpPr txBox="1">
            <a:spLocks/>
          </p:cNvSpPr>
          <p:nvPr/>
        </p:nvSpPr>
        <p:spPr>
          <a:xfrm>
            <a:off x="2195736" y="1954372"/>
            <a:ext cx="6552728" cy="17068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 </a:t>
            </a:r>
            <a:r>
              <a:rPr lang="ro-RO" sz="2000" dirty="0"/>
              <a:t>Din punct de vedere formal, planificarea anuală are anumite elemente de specificitate și  poate fi realizată potrivit </a:t>
            </a:r>
            <a:r>
              <a:rPr lang="ro-RO" sz="2000" dirty="0" err="1"/>
              <a:t>rubricaţiei</a:t>
            </a:r>
            <a:r>
              <a:rPr lang="ro-RO" sz="2000" dirty="0"/>
              <a:t> de mai jos:</a:t>
            </a:r>
            <a:endParaRPr lang="en-US" sz="2000" dirty="0"/>
          </a:p>
          <a:p>
            <a:endParaRPr lang="en-US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347084F-7F7A-4B74-9176-03072C557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09871"/>
              </p:ext>
            </p:extLst>
          </p:nvPr>
        </p:nvGraphicFramePr>
        <p:xfrm>
          <a:off x="261880" y="4119537"/>
          <a:ext cx="8870383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18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19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84960">
                <a:tc>
                  <a:txBody>
                    <a:bodyPr/>
                    <a:lstStyle/>
                    <a:p>
                      <a:pPr algn="ctr"/>
                      <a:r>
                        <a:rPr lang="ro-RO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Unitatea de      </a:t>
                      </a:r>
                      <a:r>
                        <a:rPr lang="ro-RO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învăţare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Competenţe specifice     vizate 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1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Conţinuturi</a:t>
                      </a:r>
                      <a:endParaRPr lang="en-US" sz="1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Număr de ore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1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Săptămâna</a:t>
                      </a:r>
                      <a:endParaRPr lang="en-US" sz="1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1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Observaţii</a:t>
                      </a:r>
                      <a:endParaRPr lang="en-US" sz="19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6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00" y="356679"/>
            <a:ext cx="7754288" cy="1758055"/>
          </a:xfrm>
        </p:spPr>
        <p:txBody>
          <a:bodyPr>
            <a:normAutofit/>
          </a:bodyPr>
          <a:lstStyle/>
          <a:p>
            <a:r>
              <a:rPr lang="ro-RO" b="1" dirty="0"/>
              <a:t> </a:t>
            </a:r>
            <a:r>
              <a:rPr lang="ro-RO" dirty="0"/>
              <a:t>Din punct de vedere formal, proiectul unei unități de învățare poate fi</a:t>
            </a:r>
            <a:r>
              <a:rPr lang="en-US" dirty="0"/>
              <a:t> </a:t>
            </a:r>
            <a:r>
              <a:rPr lang="en-US" dirty="0" err="1" smtClean="0"/>
              <a:t>realizat</a:t>
            </a:r>
            <a:r>
              <a:rPr lang="ro-RO" dirty="0" smtClean="0"/>
              <a:t>  </a:t>
            </a:r>
            <a:r>
              <a:rPr lang="en-US" dirty="0" smtClean="0"/>
              <a:t> </a:t>
            </a:r>
            <a:r>
              <a:rPr lang="ro-RO" dirty="0"/>
              <a:t>potrivit modelului de mai jos:</a:t>
            </a:r>
            <a:endParaRPr lang="en-US" dirty="0"/>
          </a:p>
          <a:p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794354"/>
              </p:ext>
            </p:extLst>
          </p:nvPr>
        </p:nvGraphicFramePr>
        <p:xfrm>
          <a:off x="1105929" y="2317663"/>
          <a:ext cx="7570528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7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53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r>
                        <a:rPr lang="ro-RO" sz="1900" b="1" dirty="0"/>
                        <a:t>Conținuturi</a:t>
                      </a:r>
                      <a:endParaRPr lang="en-US" sz="1900" dirty="0"/>
                    </a:p>
                    <a:p>
                      <a:r>
                        <a:rPr lang="ro-RO" sz="1900" b="1" dirty="0"/>
                        <a:t>(detalieri)</a:t>
                      </a:r>
                      <a:endParaRPr lang="en-US" sz="1900" dirty="0"/>
                    </a:p>
                    <a:p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900" b="1" dirty="0"/>
                        <a:t>Competențe specifice</a:t>
                      </a:r>
                      <a:endParaRPr lang="en-US" sz="1900" dirty="0"/>
                    </a:p>
                    <a:p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900" b="1" dirty="0"/>
                        <a:t>Activități de învățare</a:t>
                      </a:r>
                      <a:endParaRPr lang="en-US" sz="1900" dirty="0"/>
                    </a:p>
                    <a:p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900" b="1" dirty="0"/>
                        <a:t>Resurse</a:t>
                      </a:r>
                      <a:endParaRPr lang="en-US" sz="1900" dirty="0"/>
                    </a:p>
                    <a:p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900" b="1" dirty="0"/>
                        <a:t>Evaluare</a:t>
                      </a:r>
                      <a:endParaRPr lang="en-US" sz="1900" dirty="0"/>
                    </a:p>
                    <a:p>
                      <a:endParaRPr lang="en-US" sz="19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6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900" dirty="0"/>
                        <a:t>[</a:t>
                      </a:r>
                      <a:r>
                        <a:rPr lang="ro-RO" sz="1900" i="1" dirty="0"/>
                        <a:t>se menționează detalieri de conținut care explicitează anumite parcursuri</a:t>
                      </a:r>
                      <a:r>
                        <a:rPr lang="ro-RO" sz="1900" dirty="0"/>
                        <a:t>]</a:t>
                      </a:r>
                      <a:endParaRPr lang="en-US" sz="1900" dirty="0"/>
                    </a:p>
                    <a:p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o-RO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precizează </a:t>
                      </a:r>
                      <a:endParaRPr lang="ro-RO" sz="19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9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competențel</a:t>
                      </a:r>
                      <a:r>
                        <a:rPr lang="en-US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specifice din </a:t>
                      </a:r>
                    </a:p>
                    <a:p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programa </a:t>
                      </a:r>
                    </a:p>
                    <a:p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școlară</a:t>
                      </a:r>
                      <a:r>
                        <a:rPr lang="ro-RO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o-RO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vizate/</a:t>
                      </a:r>
                    </a:p>
                    <a:p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recomandate de </a:t>
                      </a:r>
                    </a:p>
                    <a:p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programa școlară </a:t>
                      </a:r>
                      <a:endParaRPr lang="ro-RO" sz="19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9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 </a:t>
                      </a:r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altele </a:t>
                      </a:r>
                    </a:p>
                    <a:p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adecvate pentru </a:t>
                      </a:r>
                    </a:p>
                    <a:p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realizarea </a:t>
                      </a:r>
                    </a:p>
                    <a:p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competențelor </a:t>
                      </a:r>
                    </a:p>
                    <a:p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specifice</a:t>
                      </a:r>
                      <a:r>
                        <a:rPr lang="ro-RO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900" dirty="0"/>
                        <a:t>[</a:t>
                      </a:r>
                      <a:r>
                        <a:rPr lang="ro-RO" sz="1900" i="1" dirty="0"/>
                        <a:t>se precizează resurse de timp, de loc, material didactic, forme de organizare a clasei</a:t>
                      </a:r>
                      <a:r>
                        <a:rPr lang="ro-RO" sz="1900" dirty="0"/>
                        <a:t>]</a:t>
                      </a:r>
                      <a:endParaRPr lang="en-US" sz="1900" dirty="0"/>
                    </a:p>
                    <a:p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o-RO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menționează metodele</a:t>
                      </a:r>
                      <a:r>
                        <a:rPr lang="ro-RO" sz="19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instrumentele </a:t>
                      </a:r>
                    </a:p>
                    <a:p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 </a:t>
                      </a:r>
                    </a:p>
                    <a:p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modalitățile de </a:t>
                      </a:r>
                    </a:p>
                    <a:p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evaluare </a:t>
                      </a:r>
                    </a:p>
                    <a:p>
                      <a:r>
                        <a:rPr lang="ro-RO" sz="19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utilizate</a:t>
                      </a:r>
                      <a:r>
                        <a:rPr lang="ro-RO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9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65101"/>
            <a:ext cx="9144000" cy="1261647"/>
          </a:xfrm>
          <a:prstGeom prst="rect">
            <a:avLst/>
          </a:prstGeom>
        </p:spPr>
        <p:txBody>
          <a:bodyPr/>
          <a:lstStyle/>
          <a:p>
            <a:r>
              <a:rPr lang="ro-RO" dirty="0"/>
              <a:t>Programa clasa a VI-a – abordare comparativă</a:t>
            </a:r>
          </a:p>
          <a:p>
            <a:pPr algn="ctr"/>
            <a:r>
              <a:rPr lang="ro-RO" sz="2400" dirty="0" smtClean="0"/>
              <a:t>Competențe </a:t>
            </a:r>
            <a:r>
              <a:rPr lang="ro-RO" sz="2400" dirty="0"/>
              <a:t>generale, sociale și civice </a:t>
            </a:r>
          </a:p>
          <a:p>
            <a:endParaRPr lang="ro-RO" dirty="0"/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xmlns="" id="{BE686113-C3F2-485B-977C-2C09C67D6586}"/>
              </a:ext>
            </a:extLst>
          </p:cNvPr>
          <p:cNvSpPr/>
          <p:nvPr/>
        </p:nvSpPr>
        <p:spPr>
          <a:xfrm rot="18805991">
            <a:off x="-43307" y="8869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xmlns="" id="{FA369428-F254-4C91-8D66-B84891273910}"/>
              </a:ext>
            </a:extLst>
          </p:cNvPr>
          <p:cNvSpPr/>
          <p:nvPr/>
        </p:nvSpPr>
        <p:spPr>
          <a:xfrm rot="18805991">
            <a:off x="56520" y="1041716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5" name="Parallelogram 15">
            <a:extLst>
              <a:ext uri="{FF2B5EF4-FFF2-40B4-BE49-F238E27FC236}">
                <a16:creationId xmlns:a16="http://schemas.microsoft.com/office/drawing/2014/main" xmlns="" id="{6DEDA4AE-0259-4063-844A-0D01E41A2EDA}"/>
              </a:ext>
            </a:extLst>
          </p:cNvPr>
          <p:cNvSpPr/>
          <p:nvPr/>
        </p:nvSpPr>
        <p:spPr>
          <a:xfrm rot="16200000">
            <a:off x="-37746" y="2616196"/>
            <a:ext cx="545207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6A60402-A8CA-40A4-A79C-EA4BBD52EB9E}"/>
              </a:ext>
            </a:extLst>
          </p:cNvPr>
          <p:cNvSpPr/>
          <p:nvPr/>
        </p:nvSpPr>
        <p:spPr>
          <a:xfrm rot="2700000">
            <a:off x="98836" y="1859053"/>
            <a:ext cx="35456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32378"/>
              </p:ext>
            </p:extLst>
          </p:nvPr>
        </p:nvGraphicFramePr>
        <p:xfrm>
          <a:off x="602408" y="1621721"/>
          <a:ext cx="8446212" cy="5324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263">
                  <a:extLst>
                    <a:ext uri="{9D8B030D-6E8A-4147-A177-3AD203B41FA5}">
                      <a16:colId xmlns:a16="http://schemas.microsoft.com/office/drawing/2014/main" xmlns="" val="974867743"/>
                    </a:ext>
                  </a:extLst>
                </a:gridCol>
                <a:gridCol w="4363949">
                  <a:extLst>
                    <a:ext uri="{9D8B030D-6E8A-4147-A177-3AD203B41FA5}">
                      <a16:colId xmlns:a16="http://schemas.microsoft.com/office/drawing/2014/main" xmlns="" val="3490361783"/>
                    </a:ext>
                  </a:extLst>
                </a:gridCol>
              </a:tblGrid>
              <a:tr h="630267">
                <a:tc>
                  <a:txBody>
                    <a:bodyPr/>
                    <a:lstStyle/>
                    <a:p>
                      <a:r>
                        <a:rPr lang="ro-RO" sz="2400" dirty="0"/>
                        <a:t>OMEN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OMEN nr.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242024603"/>
                  </a:ext>
                </a:extLst>
              </a:tr>
              <a:tr h="4023360">
                <a:tc>
                  <a:txBody>
                    <a:bodyPr/>
                    <a:lstStyle/>
                    <a:p>
                      <a:r>
                        <a:rPr lang="ro-RO" sz="2000" dirty="0"/>
                        <a:t>1. Receptarea mesajului oral în diferite      </a:t>
                      </a:r>
                      <a:r>
                        <a:rPr lang="ro-RO" sz="2000" dirty="0" smtClean="0"/>
                        <a:t>situații </a:t>
                      </a:r>
                      <a:r>
                        <a:rPr lang="ro-RO" sz="2000" dirty="0"/>
                        <a:t>de comunicare  </a:t>
                      </a:r>
                    </a:p>
                    <a:p>
                      <a:r>
                        <a:rPr lang="ro-RO" sz="2000" dirty="0"/>
                        <a:t>2. Utilizarea corectă şi adecvată a limbii     române în producerea de mesaje orale </a:t>
                      </a:r>
                      <a:r>
                        <a:rPr lang="ro-RO" sz="2000" dirty="0" smtClean="0"/>
                        <a:t>în </a:t>
                      </a:r>
                    </a:p>
                    <a:p>
                      <a:r>
                        <a:rPr lang="ro-RO" sz="2000" dirty="0" err="1" smtClean="0"/>
                        <a:t>situaţii</a:t>
                      </a:r>
                      <a:r>
                        <a:rPr lang="ro-RO" sz="2000" dirty="0" smtClean="0"/>
                        <a:t> </a:t>
                      </a:r>
                      <a:r>
                        <a:rPr lang="ro-RO" sz="2000" dirty="0"/>
                        <a:t>de comunicare monologată și </a:t>
                      </a:r>
                      <a:endParaRPr lang="ro-RO" sz="2000" dirty="0" smtClean="0"/>
                    </a:p>
                    <a:p>
                      <a:r>
                        <a:rPr lang="ro-RO" sz="2000" dirty="0" smtClean="0"/>
                        <a:t>dialogată</a:t>
                      </a:r>
                      <a:endParaRPr lang="ro-RO" sz="2000" dirty="0"/>
                    </a:p>
                    <a:p>
                      <a:r>
                        <a:rPr lang="ro-RO" sz="2000" dirty="0"/>
                        <a:t>3. Receptarea  mesajului scris, din texte      literare și nonliterare, în scopuri diverse  </a:t>
                      </a:r>
                    </a:p>
                    <a:p>
                      <a:r>
                        <a:rPr lang="ro-RO" sz="2000" dirty="0"/>
                        <a:t>4. Utilizarea corectă şi adecvată a limbii     române în </a:t>
                      </a:r>
                      <a:r>
                        <a:rPr lang="ro-RO" sz="2000" dirty="0" smtClean="0"/>
                        <a:t>producerea </a:t>
                      </a:r>
                      <a:r>
                        <a:rPr lang="ro-RO" sz="2000" dirty="0"/>
                        <a:t>de mesaje scrise,     în diferite contexte de realizare, cu scopuri diverse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100" dirty="0"/>
                        <a:t>1. Participarea la </a:t>
                      </a:r>
                      <a:r>
                        <a:rPr lang="ro-RO" sz="2100" dirty="0" err="1"/>
                        <a:t>interacţiuni</a:t>
                      </a:r>
                      <a:r>
                        <a:rPr lang="ro-RO" sz="2100" dirty="0"/>
                        <a:t> verbale în          diverse </a:t>
                      </a:r>
                      <a:r>
                        <a:rPr lang="ro-RO" sz="2100" dirty="0" err="1"/>
                        <a:t>situaţii</a:t>
                      </a:r>
                      <a:r>
                        <a:rPr lang="ro-RO" sz="2100" dirty="0"/>
                        <a:t> de comunicare, prin receptarea şi producerea textului oral</a:t>
                      </a:r>
                    </a:p>
                    <a:p>
                      <a:r>
                        <a:rPr lang="ro-RO" sz="2100" dirty="0"/>
                        <a:t>2. Receptarea textului scris de diverse tipuri</a:t>
                      </a:r>
                    </a:p>
                    <a:p>
                      <a:r>
                        <a:rPr lang="ro-RO" sz="2100" dirty="0"/>
                        <a:t>3. Redactarea textului scris de diverse tipuri</a:t>
                      </a:r>
                    </a:p>
                    <a:p>
                      <a:r>
                        <a:rPr lang="ro-RO" sz="2100" dirty="0"/>
                        <a:t>4. Utilizarea corectă, adecvată şi eficientă a    limbii în procesul comunicării orale și scrise</a:t>
                      </a:r>
                    </a:p>
                    <a:p>
                      <a:r>
                        <a:rPr lang="ro-RO" sz="2100" dirty="0"/>
                        <a:t>5. Exprimarea identității lingvistice și culturale proprii în context național și internațional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290518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9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65101"/>
            <a:ext cx="9144000" cy="76835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o-RO" sz="2800" dirty="0"/>
              <a:t>Programa clasa a VI-a – abordare comparativă</a:t>
            </a:r>
          </a:p>
          <a:p>
            <a:pPr algn="ctr"/>
            <a:r>
              <a:rPr lang="ro-RO" sz="2800" dirty="0"/>
              <a:t>Conținuturi - COMUNICARE ORALĂ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xmlns="" id="{BE686113-C3F2-485B-977C-2C09C67D6586}"/>
              </a:ext>
            </a:extLst>
          </p:cNvPr>
          <p:cNvSpPr/>
          <p:nvPr/>
        </p:nvSpPr>
        <p:spPr>
          <a:xfrm rot="18805991">
            <a:off x="-43307" y="8869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xmlns="" id="{FA369428-F254-4C91-8D66-B84891273910}"/>
              </a:ext>
            </a:extLst>
          </p:cNvPr>
          <p:cNvSpPr/>
          <p:nvPr/>
        </p:nvSpPr>
        <p:spPr>
          <a:xfrm rot="18805991">
            <a:off x="72727" y="994391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3C328EE8-8A61-4BA2-BF17-7EE6ABE37576}"/>
              </a:ext>
            </a:extLst>
          </p:cNvPr>
          <p:cNvSpPr/>
          <p:nvPr/>
        </p:nvSpPr>
        <p:spPr>
          <a:xfrm flipH="1">
            <a:off x="207936" y="1838850"/>
            <a:ext cx="344621" cy="37905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839100"/>
              </p:ext>
            </p:extLst>
          </p:nvPr>
        </p:nvGraphicFramePr>
        <p:xfrm>
          <a:off x="596834" y="1196251"/>
          <a:ext cx="821183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6750">
                  <a:extLst>
                    <a:ext uri="{9D8B030D-6E8A-4147-A177-3AD203B41FA5}">
                      <a16:colId xmlns:a16="http://schemas.microsoft.com/office/drawing/2014/main" xmlns="" val="974867743"/>
                    </a:ext>
                  </a:extLst>
                </a:gridCol>
                <a:gridCol w="3905080">
                  <a:extLst>
                    <a:ext uri="{9D8B030D-6E8A-4147-A177-3AD203B41FA5}">
                      <a16:colId xmlns:a16="http://schemas.microsoft.com/office/drawing/2014/main" xmlns="" val="3490361783"/>
                    </a:ext>
                  </a:extLst>
                </a:gridCol>
              </a:tblGrid>
              <a:tr h="550620">
                <a:tc>
                  <a:txBody>
                    <a:bodyPr/>
                    <a:lstStyle/>
                    <a:p>
                      <a:r>
                        <a:rPr lang="ro-RO" sz="2400" dirty="0"/>
                        <a:t>OMEN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OMEN nr. 3393/ 28.02.2017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242024603"/>
                  </a:ext>
                </a:extLst>
              </a:tr>
              <a:tr h="4337912">
                <a:tc>
                  <a:txBody>
                    <a:bodyPr/>
                    <a:lstStyle/>
                    <a:p>
                      <a:r>
                        <a:rPr lang="ro-RO" sz="23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Structurarea textului oral.</a:t>
                      </a:r>
                    </a:p>
                    <a:p>
                      <a:r>
                        <a:rPr lang="ro-RO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Ordonarea ideilor în comunicare (actualizare).</a:t>
                      </a:r>
                    </a:p>
                    <a:p>
                      <a:r>
                        <a:rPr lang="ro-RO" sz="23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Textul dialogat și cel monologat. </a:t>
                      </a:r>
                    </a:p>
                    <a:p>
                      <a:r>
                        <a:rPr lang="ro-RO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Organizarea replicilor într-un dialog       complex. Adaptarea la interlocutor. </a:t>
                      </a:r>
                    </a:p>
                    <a:p>
                      <a:r>
                        <a:rPr lang="ro-RO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*Modalităţi de conectare a elementelor  nonverbale la cele verbale. </a:t>
                      </a:r>
                    </a:p>
                    <a:p>
                      <a:r>
                        <a:rPr lang="ro-RO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Monologul: text narativ, text descriptiv,    text informativ.</a:t>
                      </a:r>
                    </a:p>
                    <a:p>
                      <a:r>
                        <a:rPr lang="ro-RO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Rezumatul oral (actualizare).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Contextul de comunicare: locul şi momentul </a:t>
                      </a:r>
                      <a:r>
                        <a:rPr lang="ro-RO" sz="2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interacţiunii</a:t>
                      </a:r>
                      <a:r>
                        <a:rPr lang="ro-RO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o-RO" sz="2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relaţia</a:t>
                      </a:r>
                      <a:r>
                        <a:rPr lang="ro-RO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dintre  interlocutori, identitatea interlocutori-lor, </a:t>
                      </a:r>
                      <a:r>
                        <a:rPr lang="ro-RO" sz="2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cunoştinţele</a:t>
                      </a:r>
                      <a:r>
                        <a:rPr lang="ro-RO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comune legate de   tema </a:t>
                      </a:r>
                      <a:r>
                        <a:rPr lang="ro-RO" sz="2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discuţiei</a:t>
                      </a:r>
                      <a:r>
                        <a:rPr lang="ro-RO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o-RO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</a:t>
                      </a:r>
                      <a:r>
                        <a:rPr lang="ro-RO" sz="2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Dicţia</a:t>
                      </a:r>
                      <a:r>
                        <a:rPr lang="ro-RO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importanța ei în </a:t>
                      </a:r>
                      <a:endParaRPr lang="ro-RO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interacțiunile verbale </a:t>
                      </a:r>
                    </a:p>
                    <a:p>
                      <a:r>
                        <a:rPr lang="ro-RO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</a:t>
                      </a:r>
                      <a:r>
                        <a:rPr lang="ro-RO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Strategii de concepere și de </a:t>
                      </a:r>
                      <a:endParaRPr lang="ro-RO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comprehensiune </a:t>
                      </a:r>
                      <a:r>
                        <a:rPr lang="ro-RO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textului oral: </a:t>
                      </a:r>
                    </a:p>
                    <a:p>
                      <a:r>
                        <a:rPr lang="ro-RO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parafrazare, informații explicite și</a:t>
                      </a:r>
                    </a:p>
                    <a:p>
                      <a:r>
                        <a:rPr lang="ro-RO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implicite, rezumare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290518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2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65101"/>
            <a:ext cx="9144000" cy="76835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o-RO" sz="2800" dirty="0"/>
              <a:t>Programa clasa a VI-a – abordare comparativă</a:t>
            </a:r>
          </a:p>
          <a:p>
            <a:pPr algn="ctr"/>
            <a:r>
              <a:rPr lang="ro-RO" sz="2800" dirty="0"/>
              <a:t>Conținuturi - COMUNICARE ORALĂ</a:t>
            </a: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xmlns="" id="{E67FC05E-F396-4311-B081-24BF68AFCDA0}"/>
              </a:ext>
            </a:extLst>
          </p:cNvPr>
          <p:cNvSpPr/>
          <p:nvPr/>
        </p:nvSpPr>
        <p:spPr>
          <a:xfrm>
            <a:off x="8519913" y="909322"/>
            <a:ext cx="317209" cy="42170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xmlns="" id="{91D39A1D-2554-447D-8115-82F2C1D3C701}"/>
              </a:ext>
            </a:extLst>
          </p:cNvPr>
          <p:cNvSpPr/>
          <p:nvPr/>
        </p:nvSpPr>
        <p:spPr>
          <a:xfrm>
            <a:off x="7916144" y="930165"/>
            <a:ext cx="335647" cy="44752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3C328EE8-8A61-4BA2-BF17-7EE6ABE37576}"/>
              </a:ext>
            </a:extLst>
          </p:cNvPr>
          <p:cNvSpPr/>
          <p:nvPr/>
        </p:nvSpPr>
        <p:spPr>
          <a:xfrm flipH="1">
            <a:off x="207936" y="1838850"/>
            <a:ext cx="344621" cy="37905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92518"/>
              </p:ext>
            </p:extLst>
          </p:nvPr>
        </p:nvGraphicFramePr>
        <p:xfrm>
          <a:off x="552558" y="1120176"/>
          <a:ext cx="8355052" cy="7134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863">
                  <a:extLst>
                    <a:ext uri="{9D8B030D-6E8A-4147-A177-3AD203B41FA5}">
                      <a16:colId xmlns:a16="http://schemas.microsoft.com/office/drawing/2014/main" xmlns="" val="974867743"/>
                    </a:ext>
                  </a:extLst>
                </a:gridCol>
                <a:gridCol w="3973189">
                  <a:extLst>
                    <a:ext uri="{9D8B030D-6E8A-4147-A177-3AD203B41FA5}">
                      <a16:colId xmlns:a16="http://schemas.microsoft.com/office/drawing/2014/main" xmlns="" val="3490361783"/>
                    </a:ext>
                  </a:extLst>
                </a:gridCol>
              </a:tblGrid>
              <a:tr h="949036">
                <a:tc>
                  <a:txBody>
                    <a:bodyPr/>
                    <a:lstStyle/>
                    <a:p>
                      <a:r>
                        <a:rPr lang="ro-RO" sz="2400" dirty="0"/>
                        <a:t>OMEN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OMEN nr. 3393/ 28.02.2017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242024603"/>
                  </a:ext>
                </a:extLst>
              </a:tr>
              <a:tr h="6185678">
                <a:tc>
                  <a:txBody>
                    <a:bodyPr/>
                    <a:lstStyle/>
                    <a:p>
                      <a:r>
                        <a:rPr lang="ro-RO" sz="21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Structurarea textului oral.</a:t>
                      </a:r>
                    </a:p>
                    <a:p>
                      <a:r>
                        <a:rPr lang="ro-RO" sz="21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Textul dialogat și cel monologat.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Organizarea replicilor într-un dialog complex. Adaptarea la interlocutor.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*Modalităţi de conectare a elementelor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nonverbale la cele verbale.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Monologul: text narativ, text descriptiv, text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informativ.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Rezumatul oral (actualizare).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Strategii de ascultare activă: verificarea gradului de </a:t>
                      </a:r>
                      <a:r>
                        <a:rPr lang="ro-RO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înţelegere</a:t>
                      </a:r>
                      <a:r>
                        <a:rPr lang="ro-R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mesajului prin formularea unor întrebări de clarificare, de    reformulare; semnale nonverbale de        </a:t>
                      </a:r>
                      <a:r>
                        <a:rPr lang="ro-RO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încurajare.</a:t>
                      </a:r>
                      <a:endParaRPr lang="ro-RO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o-R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</a:t>
                      </a:r>
                      <a:r>
                        <a:rPr lang="ro-RO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Performarea</a:t>
                      </a:r>
                      <a:r>
                        <a:rPr lang="ro-R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actelor de limbaj: </a:t>
                      </a:r>
                      <a:r>
                        <a:rPr lang="ro-RO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relaţia</a:t>
                      </a:r>
                      <a:r>
                        <a:rPr lang="ro-R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dintre structura lingvistică a actului de </a:t>
                      </a:r>
                      <a:endParaRPr lang="ro-RO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o-RO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limbaj</a:t>
                      </a:r>
                      <a:r>
                        <a:rPr lang="ro-R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o-RO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intenţia</a:t>
                      </a:r>
                      <a:r>
                        <a:rPr lang="ro-R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comunicare şi efectul </a:t>
                      </a:r>
                      <a:endParaRPr lang="ro-RO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o-RO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actului </a:t>
                      </a:r>
                      <a:r>
                        <a:rPr lang="ro-R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ro-RO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limbaj. </a:t>
                      </a:r>
                      <a:endParaRPr lang="ro-RO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o-R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Atitudini comunicative: interes, curiozitate, implicare, cooperare în </a:t>
                      </a:r>
                      <a:r>
                        <a:rPr lang="ro-RO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activităţi</a:t>
                      </a:r>
                      <a:r>
                        <a:rPr lang="ro-R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    grup. </a:t>
                      </a:r>
                      <a:r>
                        <a:rPr lang="ro-RO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Inteligenţa</a:t>
                      </a:r>
                      <a:r>
                        <a:rPr lang="ro-R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emoţională</a:t>
                      </a:r>
                      <a:r>
                        <a:rPr lang="ro-RO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exprimarea adecvată a </a:t>
                      </a:r>
                      <a:r>
                        <a:rPr lang="ro-RO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emoţiilor</a:t>
                      </a:r>
                      <a:r>
                        <a:rPr lang="ro-RO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o-RO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2905180018"/>
                  </a:ext>
                </a:extLst>
              </a:tr>
            </a:tbl>
          </a:graphicData>
        </a:graphic>
      </p:graphicFrame>
      <p:sp>
        <p:nvSpPr>
          <p:cNvPr id="9" name="Teardrop 1">
            <a:extLst>
              <a:ext uri="{FF2B5EF4-FFF2-40B4-BE49-F238E27FC236}">
                <a16:creationId xmlns:a16="http://schemas.microsoft.com/office/drawing/2014/main" xmlns="" id="{642CD6FB-D3FE-4076-8107-E033FEEB8AC3}"/>
              </a:ext>
            </a:extLst>
          </p:cNvPr>
          <p:cNvSpPr/>
          <p:nvPr/>
        </p:nvSpPr>
        <p:spPr>
          <a:xfrm rot="18805991">
            <a:off x="-43307" y="8869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ardrop 1">
            <a:extLst>
              <a:ext uri="{FF2B5EF4-FFF2-40B4-BE49-F238E27FC236}">
                <a16:creationId xmlns:a16="http://schemas.microsoft.com/office/drawing/2014/main" xmlns="" id="{963870A7-764D-477C-AEBE-EF44E6BA385C}"/>
              </a:ext>
            </a:extLst>
          </p:cNvPr>
          <p:cNvSpPr/>
          <p:nvPr/>
        </p:nvSpPr>
        <p:spPr>
          <a:xfrm rot="18805991">
            <a:off x="72727" y="994391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65101"/>
            <a:ext cx="9144000" cy="76835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o-RO" sz="2400" dirty="0"/>
              <a:t>Abordare comparativă - Elemente de construcție a comunicării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6A60402-A8CA-40A4-A79C-EA4BBD52EB9E}"/>
              </a:ext>
            </a:extLst>
          </p:cNvPr>
          <p:cNvSpPr/>
          <p:nvPr/>
        </p:nvSpPr>
        <p:spPr>
          <a:xfrm rot="2700000">
            <a:off x="286930" y="1944870"/>
            <a:ext cx="35456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76252"/>
              </p:ext>
            </p:extLst>
          </p:nvPr>
        </p:nvGraphicFramePr>
        <p:xfrm>
          <a:off x="720670" y="918389"/>
          <a:ext cx="8327950" cy="768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4994">
                  <a:extLst>
                    <a:ext uri="{9D8B030D-6E8A-4147-A177-3AD203B41FA5}">
                      <a16:colId xmlns:a16="http://schemas.microsoft.com/office/drawing/2014/main" xmlns="" val="974867743"/>
                    </a:ext>
                  </a:extLst>
                </a:gridCol>
                <a:gridCol w="3932956">
                  <a:extLst>
                    <a:ext uri="{9D8B030D-6E8A-4147-A177-3AD203B41FA5}">
                      <a16:colId xmlns:a16="http://schemas.microsoft.com/office/drawing/2014/main" xmlns="" val="3490361783"/>
                    </a:ext>
                  </a:extLst>
                </a:gridCol>
              </a:tblGrid>
              <a:tr h="661873">
                <a:tc>
                  <a:txBody>
                    <a:bodyPr/>
                    <a:lstStyle/>
                    <a:p>
                      <a:r>
                        <a:rPr lang="ro-RO" sz="2400" dirty="0"/>
                        <a:t>OMEN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OMEN nr.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242024603"/>
                  </a:ext>
                </a:extLst>
              </a:tr>
              <a:tr h="2682240"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3.1. Lexicul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Noțiunea de vocabular. Mijloacele interne de </a:t>
                      </a:r>
                      <a:r>
                        <a:rPr lang="ro-RO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îmbogăţire</a:t>
                      </a: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vocabularului.  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Derivarea  (actualizare).</a:t>
                      </a:r>
                    </a:p>
                    <a:p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Compunerea.</a:t>
                      </a:r>
                    </a:p>
                    <a:p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Schimbarea valorii gramaticale</a:t>
                      </a:r>
                    </a:p>
                    <a:p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(conversiunea). </a:t>
                      </a:r>
                    </a:p>
                  </a:txBody>
                  <a:tcPr marT="60960" marB="60960"/>
                </a:tc>
                <a:tc rowSpan="2">
                  <a:txBody>
                    <a:bodyPr/>
                    <a:lstStyle/>
                    <a:p>
                      <a:r>
                        <a:rPr lang="ro-RO" sz="2400" dirty="0"/>
                        <a:t>Vocabular </a:t>
                      </a:r>
                    </a:p>
                    <a:p>
                      <a:r>
                        <a:rPr lang="ro-RO" sz="2400" dirty="0"/>
                        <a:t>− Cuvântul: formă şi sens (sensul de bază și sensul secundar; </a:t>
                      </a:r>
                    </a:p>
                    <a:p>
                      <a:r>
                        <a:rPr lang="ro-RO" sz="2400" dirty="0"/>
                        <a:t>sensul propriu, sensul figurat) </a:t>
                      </a:r>
                    </a:p>
                    <a:p>
                      <a:r>
                        <a:rPr lang="ro-RO" sz="2400" dirty="0"/>
                        <a:t>− Rolul contextului în crearea </a:t>
                      </a:r>
                    </a:p>
                    <a:p>
                      <a:r>
                        <a:rPr lang="ro-RO" sz="2400" dirty="0"/>
                        <a:t>sensului </a:t>
                      </a:r>
                    </a:p>
                    <a:p>
                      <a:r>
                        <a:rPr lang="ro-RO" sz="2400" dirty="0"/>
                        <a:t>− Omonime. </a:t>
                      </a:r>
                    </a:p>
                    <a:p>
                      <a:r>
                        <a:rPr lang="ro-RO" sz="2400" dirty="0"/>
                        <a:t>Cuvinte polisemantice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2905180018"/>
                  </a:ext>
                </a:extLst>
              </a:tr>
              <a:tr h="2316480"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Familia lexicală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Câmpurile lexico-semantice (aplicativ).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Sinonimele. Antonimele (actualizare).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Omonimele (omofone şi omografe).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Arhaismele şi regionalismele.</a:t>
                      </a:r>
                    </a:p>
                    <a:p>
                      <a:endParaRPr lang="ro-RO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9011517"/>
                  </a:ext>
                </a:extLst>
              </a:tr>
            </a:tbl>
          </a:graphicData>
        </a:graphic>
      </p:graphicFrame>
      <p:sp>
        <p:nvSpPr>
          <p:cNvPr id="7" name="Teardrop 1">
            <a:extLst>
              <a:ext uri="{FF2B5EF4-FFF2-40B4-BE49-F238E27FC236}">
                <a16:creationId xmlns:a16="http://schemas.microsoft.com/office/drawing/2014/main" xmlns="" id="{0B3BA3FA-372A-40D2-BA4F-61D647AD6C32}"/>
              </a:ext>
            </a:extLst>
          </p:cNvPr>
          <p:cNvSpPr/>
          <p:nvPr/>
        </p:nvSpPr>
        <p:spPr>
          <a:xfrm rot="18805991">
            <a:off x="-43307" y="8869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ardrop 1">
            <a:extLst>
              <a:ext uri="{FF2B5EF4-FFF2-40B4-BE49-F238E27FC236}">
                <a16:creationId xmlns:a16="http://schemas.microsoft.com/office/drawing/2014/main" xmlns="" id="{EC8CAC0E-F1B8-49A0-A686-A7854D6FF740}"/>
              </a:ext>
            </a:extLst>
          </p:cNvPr>
          <p:cNvSpPr/>
          <p:nvPr/>
        </p:nvSpPr>
        <p:spPr>
          <a:xfrm rot="18805991">
            <a:off x="72727" y="994391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65101"/>
            <a:ext cx="9144000" cy="76835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o-RO" sz="2400" dirty="0"/>
              <a:t>Abordare comparativă - Elemente de construcție a comunicării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xmlns="" id="{BE686113-C3F2-485B-977C-2C09C67D6586}"/>
              </a:ext>
            </a:extLst>
          </p:cNvPr>
          <p:cNvSpPr/>
          <p:nvPr/>
        </p:nvSpPr>
        <p:spPr>
          <a:xfrm rot="18805991">
            <a:off x="-43307" y="8869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xmlns="" id="{FA369428-F254-4C91-8D66-B84891273910}"/>
              </a:ext>
            </a:extLst>
          </p:cNvPr>
          <p:cNvSpPr/>
          <p:nvPr/>
        </p:nvSpPr>
        <p:spPr>
          <a:xfrm rot="18805991">
            <a:off x="109094" y="10901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6A60402-A8CA-40A4-A79C-EA4BBD52EB9E}"/>
              </a:ext>
            </a:extLst>
          </p:cNvPr>
          <p:cNvSpPr/>
          <p:nvPr/>
        </p:nvSpPr>
        <p:spPr>
          <a:xfrm rot="2700000">
            <a:off x="286930" y="1944870"/>
            <a:ext cx="35456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017947"/>
              </p:ext>
            </p:extLst>
          </p:nvPr>
        </p:nvGraphicFramePr>
        <p:xfrm>
          <a:off x="699837" y="1596910"/>
          <a:ext cx="832795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4994">
                  <a:extLst>
                    <a:ext uri="{9D8B030D-6E8A-4147-A177-3AD203B41FA5}">
                      <a16:colId xmlns:a16="http://schemas.microsoft.com/office/drawing/2014/main" xmlns="" val="974867743"/>
                    </a:ext>
                  </a:extLst>
                </a:gridCol>
                <a:gridCol w="3932956">
                  <a:extLst>
                    <a:ext uri="{9D8B030D-6E8A-4147-A177-3AD203B41FA5}">
                      <a16:colId xmlns:a16="http://schemas.microsoft.com/office/drawing/2014/main" xmlns="" val="3490361783"/>
                    </a:ext>
                  </a:extLst>
                </a:gridCol>
              </a:tblGrid>
              <a:tr h="780668">
                <a:tc>
                  <a:txBody>
                    <a:bodyPr/>
                    <a:lstStyle/>
                    <a:p>
                      <a:r>
                        <a:rPr lang="ro-RO" sz="2400" dirty="0"/>
                        <a:t>OMEN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OMEN nr.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242024603"/>
                  </a:ext>
                </a:extLst>
              </a:tr>
              <a:tr h="3163657"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3.2. </a:t>
                      </a:r>
                      <a:r>
                        <a:rPr lang="ro-RO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Noţiuni</a:t>
                      </a: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fonetică. 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Regulile de </a:t>
                      </a:r>
                      <a:r>
                        <a:rPr lang="ro-RO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despărţire</a:t>
                      </a: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cuvintelor în 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silabe. 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Ortografia pentru </a:t>
                      </a:r>
                      <a:r>
                        <a:rPr lang="ro-RO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despărţirea</a:t>
                      </a: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în silabe 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 folosirea cratimei şi a apostrofului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Ortoepie şi ortografie</a:t>
                      </a:r>
                    </a:p>
                    <a:p>
                      <a:r>
                        <a:rPr lang="ro-RO" sz="2400" dirty="0"/>
                        <a:t>− Structura fonologică a cuvintelor:  diftong, triftong, hiat</a:t>
                      </a:r>
                    </a:p>
                    <a:p>
                      <a:r>
                        <a:rPr lang="ro-RO" sz="2400" dirty="0"/>
                        <a:t> − Despărțirea în silabe (principiul </a:t>
                      </a:r>
                    </a:p>
                    <a:p>
                      <a:r>
                        <a:rPr lang="ro-RO" sz="2400" dirty="0"/>
                        <a:t>fonetic)</a:t>
                      </a:r>
                    </a:p>
                    <a:p>
                      <a:endParaRPr lang="ro-RO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290518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2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ardrop 1">
            <a:extLst>
              <a:ext uri="{FF2B5EF4-FFF2-40B4-BE49-F238E27FC236}">
                <a16:creationId xmlns:a16="http://schemas.microsoft.com/office/drawing/2014/main" xmlns="" id="{BE686113-C3F2-485B-977C-2C09C67D6586}"/>
              </a:ext>
            </a:extLst>
          </p:cNvPr>
          <p:cNvSpPr/>
          <p:nvPr/>
        </p:nvSpPr>
        <p:spPr>
          <a:xfrm rot="18805991">
            <a:off x="-43307" y="8869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xmlns="" id="{FA369428-F254-4C91-8D66-B84891273910}"/>
              </a:ext>
            </a:extLst>
          </p:cNvPr>
          <p:cNvSpPr/>
          <p:nvPr/>
        </p:nvSpPr>
        <p:spPr>
          <a:xfrm rot="18805991">
            <a:off x="109094" y="10901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6A60402-A8CA-40A4-A79C-EA4BBD52EB9E}"/>
              </a:ext>
            </a:extLst>
          </p:cNvPr>
          <p:cNvSpPr/>
          <p:nvPr/>
        </p:nvSpPr>
        <p:spPr>
          <a:xfrm rot="2700000">
            <a:off x="150343" y="1741670"/>
            <a:ext cx="35456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647598"/>
              </p:ext>
            </p:extLst>
          </p:nvPr>
        </p:nvGraphicFramePr>
        <p:xfrm>
          <a:off x="625290" y="1700346"/>
          <a:ext cx="8343964" cy="478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548">
                  <a:extLst>
                    <a:ext uri="{9D8B030D-6E8A-4147-A177-3AD203B41FA5}">
                      <a16:colId xmlns:a16="http://schemas.microsoft.com/office/drawing/2014/main" xmlns="" val="974867743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3490361783"/>
                    </a:ext>
                  </a:extLst>
                </a:gridCol>
              </a:tblGrid>
              <a:tr h="1252940">
                <a:tc>
                  <a:txBody>
                    <a:bodyPr/>
                    <a:lstStyle/>
                    <a:p>
                      <a:r>
                        <a:rPr lang="ro-RO" sz="2400" dirty="0"/>
                        <a:t>OMEN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OMEN nr.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2420246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 err="1"/>
                        <a:t>Variaţie</a:t>
                      </a:r>
                      <a:r>
                        <a:rPr lang="ro-RO" sz="2400" dirty="0"/>
                        <a:t> stilistică − Limbă </a:t>
                      </a:r>
                      <a:r>
                        <a:rPr lang="ro-RO" sz="2400" dirty="0" smtClean="0"/>
                        <a:t>vorbită</a:t>
                      </a:r>
                      <a:endParaRPr lang="ro-RO" sz="2400" dirty="0"/>
                    </a:p>
                    <a:p>
                      <a:r>
                        <a:rPr lang="ro-RO" sz="2400" dirty="0"/>
                        <a:t>Limbă scrisă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2905180018"/>
                  </a:ext>
                </a:extLst>
              </a:tr>
              <a:tr h="1947689"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3.3. </a:t>
                      </a:r>
                      <a:r>
                        <a:rPr lang="ro-RO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Noţiuni</a:t>
                      </a: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sintaxă (actualizare). 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Felul </a:t>
                      </a:r>
                      <a:r>
                        <a:rPr lang="ro-RO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propoziţiilor</a:t>
                      </a: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Fraza. </a:t>
                      </a:r>
                    </a:p>
                    <a:p>
                      <a:r>
                        <a:rPr lang="ro-RO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Propoziţia</a:t>
                      </a: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regentă. Elementul regent. 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Coordonarea şi subordonarea. 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ro-RO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089011517"/>
                  </a:ext>
                </a:extLst>
              </a:tr>
            </a:tbl>
          </a:graphicData>
        </a:graphic>
      </p:graphicFrame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DEACA12E-096F-4C60-A128-D70B14083B9F}"/>
              </a:ext>
            </a:extLst>
          </p:cNvPr>
          <p:cNvSpPr txBox="1">
            <a:spLocks/>
          </p:cNvSpPr>
          <p:nvPr/>
        </p:nvSpPr>
        <p:spPr>
          <a:xfrm>
            <a:off x="0" y="309321"/>
            <a:ext cx="9144000" cy="7683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o-RO" sz="2400">
                <a:solidFill>
                  <a:prstClr val="black"/>
                </a:solidFill>
              </a:rPr>
              <a:t>Abordare comparativă - Elemente de construcție a comunicării</a:t>
            </a:r>
            <a:endParaRPr lang="ro-RO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ardrop 1">
            <a:extLst>
              <a:ext uri="{FF2B5EF4-FFF2-40B4-BE49-F238E27FC236}">
                <a16:creationId xmlns:a16="http://schemas.microsoft.com/office/drawing/2014/main" xmlns="" id="{BE686113-C3F2-485B-977C-2C09C67D6586}"/>
              </a:ext>
            </a:extLst>
          </p:cNvPr>
          <p:cNvSpPr/>
          <p:nvPr/>
        </p:nvSpPr>
        <p:spPr>
          <a:xfrm rot="18805991">
            <a:off x="-43307" y="8869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xmlns="" id="{FA369428-F254-4C91-8D66-B84891273910}"/>
              </a:ext>
            </a:extLst>
          </p:cNvPr>
          <p:cNvSpPr/>
          <p:nvPr/>
        </p:nvSpPr>
        <p:spPr>
          <a:xfrm rot="18805991">
            <a:off x="109094" y="10901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6A60402-A8CA-40A4-A79C-EA4BBD52EB9E}"/>
              </a:ext>
            </a:extLst>
          </p:cNvPr>
          <p:cNvSpPr/>
          <p:nvPr/>
        </p:nvSpPr>
        <p:spPr>
          <a:xfrm rot="2700000">
            <a:off x="150343" y="1741670"/>
            <a:ext cx="35456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19377"/>
              </p:ext>
            </p:extLst>
          </p:nvPr>
        </p:nvGraphicFramePr>
        <p:xfrm>
          <a:off x="673086" y="1073372"/>
          <a:ext cx="8352928" cy="717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970">
                  <a:extLst>
                    <a:ext uri="{9D8B030D-6E8A-4147-A177-3AD203B41FA5}">
                      <a16:colId xmlns:a16="http://schemas.microsoft.com/office/drawing/2014/main" xmlns="" val="974867743"/>
                    </a:ext>
                  </a:extLst>
                </a:gridCol>
                <a:gridCol w="3949958">
                  <a:extLst>
                    <a:ext uri="{9D8B030D-6E8A-4147-A177-3AD203B41FA5}">
                      <a16:colId xmlns:a16="http://schemas.microsoft.com/office/drawing/2014/main" xmlns="" val="3490361783"/>
                    </a:ext>
                  </a:extLst>
                </a:gridCol>
              </a:tblGrid>
              <a:tr h="572084">
                <a:tc>
                  <a:txBody>
                    <a:bodyPr/>
                    <a:lstStyle/>
                    <a:p>
                      <a:r>
                        <a:rPr lang="ro-RO" sz="2400" dirty="0"/>
                        <a:t>OMEN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OMEN nr.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242024603"/>
                  </a:ext>
                </a:extLst>
              </a:tr>
              <a:tr h="2546295">
                <a:tc>
                  <a:txBody>
                    <a:bodyPr/>
                    <a:lstStyle/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Verbul (actualizare). 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Verbele predicative şi verbele nepredicative copulative (numai </a:t>
                      </a:r>
                      <a:r>
                        <a:rPr lang="ro-RO" sz="21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fi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o-RO" sz="21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deveni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şi auxiliare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Modurile personale: indicativ, imperativ,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conjunctiv, </a:t>
                      </a:r>
                      <a:r>
                        <a:rPr lang="ro-RO" sz="2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condiţional</a:t>
                      </a:r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-optativ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Timpuri.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Modurile nepersonale: infinitiv, gerunziu,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participiu, supin. </a:t>
                      </a:r>
                      <a:endParaRPr lang="ro-RO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100" dirty="0"/>
                        <a:t>− Verbul. </a:t>
                      </a:r>
                    </a:p>
                    <a:p>
                      <a:r>
                        <a:rPr lang="ro-RO" sz="2100" dirty="0"/>
                        <a:t>Moduri verbale și timpurile lor:</a:t>
                      </a:r>
                    </a:p>
                    <a:p>
                      <a:r>
                        <a:rPr lang="ro-RO" sz="2100" dirty="0"/>
                        <a:t>conjunctivul </a:t>
                      </a:r>
                      <a:r>
                        <a:rPr lang="ro-RO" sz="2100" dirty="0" err="1"/>
                        <a:t>şi</a:t>
                      </a:r>
                      <a:r>
                        <a:rPr lang="ro-RO" sz="2100" dirty="0"/>
                        <a:t> </a:t>
                      </a:r>
                      <a:r>
                        <a:rPr lang="ro-RO" sz="2100" dirty="0" err="1" smtClean="0"/>
                        <a:t>condiţionalul</a:t>
                      </a:r>
                      <a:r>
                        <a:rPr lang="ro-RO" sz="2100" dirty="0" smtClean="0"/>
                        <a:t>-optativ </a:t>
                      </a:r>
                      <a:endParaRPr lang="ro-RO" sz="2100" dirty="0"/>
                    </a:p>
                    <a:p>
                      <a:r>
                        <a:rPr lang="ro-RO" sz="2100" dirty="0"/>
                        <a:t>Posibilități combinatorii ale </a:t>
                      </a:r>
                      <a:r>
                        <a:rPr lang="ro-RO" sz="2100" dirty="0" smtClean="0"/>
                        <a:t>verbului </a:t>
                      </a:r>
                    </a:p>
                    <a:p>
                      <a:r>
                        <a:rPr lang="ro-RO" sz="2100" dirty="0" err="1" smtClean="0"/>
                        <a:t>Prepoziţia</a:t>
                      </a:r>
                      <a:endParaRPr lang="ro-RO" sz="21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2905180018"/>
                  </a:ext>
                </a:extLst>
              </a:tr>
              <a:tr h="2199072">
                <a:tc>
                  <a:txBody>
                    <a:bodyPr/>
                    <a:lstStyle/>
                    <a:p>
                      <a:r>
                        <a:rPr lang="pt-BR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Substantivul (actualizare). </a:t>
                      </a:r>
                    </a:p>
                    <a:p>
                      <a:r>
                        <a:rPr lang="pt-BR" sz="2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Substantivele defective de singular sau de plural. Substantivele colective. </a:t>
                      </a:r>
                      <a:endParaRPr lang="ro-RO" sz="2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Cazurile şi funcţiile sintactice ale </a:t>
                      </a:r>
                      <a:endParaRPr lang="ro-RO" sz="2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Substantivului</a:t>
                      </a:r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o-RO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100" dirty="0"/>
                        <a:t>− Substantivul. Substantive colective</a:t>
                      </a:r>
                      <a:r>
                        <a:rPr lang="ro-RO" sz="2100" dirty="0" smtClean="0"/>
                        <a:t>.</a:t>
                      </a:r>
                    </a:p>
                    <a:p>
                      <a:r>
                        <a:rPr lang="ro-RO" sz="2100" dirty="0" smtClean="0"/>
                        <a:t> </a:t>
                      </a:r>
                      <a:r>
                        <a:rPr lang="ro-RO" sz="2100" dirty="0"/>
                        <a:t>Substantive defective. Cazul. </a:t>
                      </a:r>
                    </a:p>
                    <a:p>
                      <a:r>
                        <a:rPr lang="ro-RO" sz="2100" dirty="0"/>
                        <a:t>Articolul </a:t>
                      </a:r>
                      <a:r>
                        <a:rPr lang="ro-RO" sz="2100" dirty="0" smtClean="0"/>
                        <a:t>genitival</a:t>
                      </a:r>
                      <a:endParaRPr lang="ro-RO" sz="2100" dirty="0"/>
                    </a:p>
                    <a:p>
                      <a:r>
                        <a:rPr lang="ro-RO" sz="2100" dirty="0" smtClean="0"/>
                        <a:t>Punctuația vocativului</a:t>
                      </a:r>
                      <a:endParaRPr lang="ro-RO" sz="2100" dirty="0"/>
                    </a:p>
                    <a:p>
                      <a:r>
                        <a:rPr lang="ro-RO" sz="2100" dirty="0"/>
                        <a:t>Corelarea funcției cu </a:t>
                      </a:r>
                      <a:r>
                        <a:rPr lang="ro-RO" sz="2100" dirty="0" smtClean="0"/>
                        <a:t>cazul</a:t>
                      </a:r>
                      <a:endParaRPr lang="ro-RO" sz="2100" dirty="0"/>
                    </a:p>
                    <a:p>
                      <a:r>
                        <a:rPr lang="ro-RO" sz="2100" dirty="0"/>
                        <a:t>Posibilități combinatorii ale </a:t>
                      </a:r>
                      <a:r>
                        <a:rPr lang="ro-RO" sz="2100" dirty="0" smtClean="0"/>
                        <a:t>substantivului.</a:t>
                      </a:r>
                      <a:endParaRPr lang="ro-RO" sz="21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448201090"/>
                  </a:ext>
                </a:extLst>
              </a:tr>
            </a:tbl>
          </a:graphicData>
        </a:graphic>
      </p:graphicFrame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DEACA12E-096F-4C60-A128-D70B14083B9F}"/>
              </a:ext>
            </a:extLst>
          </p:cNvPr>
          <p:cNvSpPr txBox="1">
            <a:spLocks/>
          </p:cNvSpPr>
          <p:nvPr/>
        </p:nvSpPr>
        <p:spPr>
          <a:xfrm>
            <a:off x="0" y="309321"/>
            <a:ext cx="9144000" cy="7683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o-RO" sz="2400">
                <a:solidFill>
                  <a:prstClr val="black"/>
                </a:solidFill>
              </a:rPr>
              <a:t>Abordare comparativă - Elemente de construcție a comunicării</a:t>
            </a:r>
            <a:endParaRPr lang="ro-RO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41" y="624109"/>
            <a:ext cx="7479020" cy="15094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o-RO" altLang="ro-RO" sz="27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ro-RO" sz="27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ADRUL NORMATIV PRIVIND ORGANIZAREA </a:t>
            </a:r>
            <a:r>
              <a:rPr lang="ro-RO" altLang="ro-RO" sz="27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o-RO" sz="27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PROCESULUI DE</a:t>
            </a:r>
            <a:r>
              <a:rPr lang="ro-RO" altLang="ro-RO" sz="27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o-RO" sz="27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ÎNVĂȚĂMÂNT </a:t>
            </a:r>
            <a:r>
              <a:rPr lang="ro-RO" altLang="ro-RO" sz="27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o-RO" altLang="ro-RO" sz="27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o-RO" sz="27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ANUL ȘCOLAR 201</a:t>
            </a:r>
            <a:r>
              <a:rPr lang="ro-RO" altLang="ro-RO" sz="27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altLang="ro-RO" sz="27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-201</a:t>
            </a:r>
            <a:r>
              <a:rPr lang="ro-RO" altLang="ro-RO" sz="27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altLang="ro-RO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altLang="ro-RO" sz="3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o-RO" altLang="ro-RO" sz="3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o-RO" altLang="ro-RO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o-RO" altLang="ro-RO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372" y="2286003"/>
            <a:ext cx="7788113" cy="42291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ro-RO" sz="2000" dirty="0" smtClean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lang="en-US" sz="2000" dirty="0" err="1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tructura</a:t>
            </a:r>
            <a:r>
              <a:rPr lang="en-US" sz="20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anului</a:t>
            </a:r>
            <a:r>
              <a:rPr lang="en-US" sz="20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şcolar</a:t>
            </a:r>
            <a:r>
              <a:rPr lang="en-US" sz="20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ro-RO" sz="20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it-IT" sz="20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-201</a:t>
            </a:r>
            <a:r>
              <a:rPr lang="ro-RO" sz="20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ro-RO" sz="2000" dirty="0" smtClean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o-RO" altLang="en-US" sz="20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altLang="en-US" sz="20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MEN </a:t>
            </a:r>
            <a:r>
              <a:rPr lang="ro-RO" altLang="en-US" sz="20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nr.</a:t>
            </a:r>
            <a:r>
              <a:rPr lang="ro-RO" sz="20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3.220/19.02.2018;</a:t>
            </a:r>
            <a:endParaRPr lang="ro-RO" sz="2000" dirty="0">
              <a:latin typeface="Calisto MT" panose="02040603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o-RO" sz="2000" dirty="0" smtClean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Planuri-cadru pentru gimnaziu - </a:t>
            </a:r>
            <a:r>
              <a:rPr lang="ro-RO" altLang="ro-RO" sz="2000" dirty="0">
                <a:latin typeface="Calisto MT" panose="02040603050505030304" pitchFamily="18" charset="0"/>
                <a:cs typeface="Tahoma" panose="020B0604030504040204" pitchFamily="34" charset="0"/>
              </a:rPr>
              <a:t>OMENCS nr. </a:t>
            </a:r>
            <a:r>
              <a:rPr lang="ro-RO" altLang="ro-RO" sz="2000" dirty="0" smtClean="0">
                <a:latin typeface="Calisto MT" panose="02040603050505030304" pitchFamily="18" charset="0"/>
                <a:cs typeface="Tahoma" panose="020B0604030504040204" pitchFamily="34" charset="0"/>
              </a:rPr>
              <a:t>3590/5.04.2016 – revizuite și completate prin OMEN nr. 4221/2018 </a:t>
            </a:r>
            <a:r>
              <a:rPr lang="ro-RO" sz="20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privind modificarea Anexelor 2-7 ale Ordinului ministrului </a:t>
            </a:r>
            <a:r>
              <a:rPr lang="ro-RO" sz="2000" dirty="0" err="1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educaţiei</a:t>
            </a:r>
            <a:r>
              <a:rPr lang="ro-RO" sz="20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sz="2000" dirty="0" err="1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naţionale</a:t>
            </a:r>
            <a:r>
              <a:rPr lang="ro-RO" sz="20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nr. 3590/2016, privind aprobarea planurilor-cadru de </a:t>
            </a:r>
            <a:r>
              <a:rPr lang="ro-RO" sz="2000" dirty="0" err="1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învăţământ</a:t>
            </a:r>
            <a:r>
              <a:rPr lang="ro-RO" sz="20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pentru </a:t>
            </a:r>
            <a:r>
              <a:rPr lang="ro-RO" sz="2000" dirty="0" err="1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învăţământul</a:t>
            </a:r>
            <a:r>
              <a:rPr lang="ro-RO" sz="20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gimnazial </a:t>
            </a:r>
            <a:r>
              <a:rPr lang="ro-RO" sz="20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o-RO" altLang="ro-RO" sz="2000" dirty="0" smtClean="0">
              <a:latin typeface="Calisto MT" panose="02040603050505030304" pitchFamily="18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o-RO" altLang="ro-RO" sz="2000" dirty="0" smtClean="0">
                <a:latin typeface="Calisto MT" panose="02040603050505030304" pitchFamily="18" charset="0"/>
                <a:cs typeface="Tahoma" panose="020B0604030504040204" pitchFamily="34" charset="0"/>
              </a:rPr>
              <a:t> </a:t>
            </a:r>
            <a:r>
              <a:rPr lang="en-US" altLang="ro-RO" sz="2000" dirty="0" smtClean="0">
                <a:latin typeface="Calisto MT" panose="02040603050505030304" pitchFamily="18" charset="0"/>
                <a:cs typeface="Tahoma" panose="020B0604030504040204" pitchFamily="34" charset="0"/>
              </a:rPr>
              <a:t>Plan</a:t>
            </a:r>
            <a:r>
              <a:rPr lang="ro-RO" altLang="ro-RO" sz="2000" dirty="0" smtClean="0">
                <a:latin typeface="Calisto MT" panose="02040603050505030304" pitchFamily="18" charset="0"/>
                <a:cs typeface="Tahoma" panose="020B0604030504040204" pitchFamily="34" charset="0"/>
              </a:rPr>
              <a:t>uri </a:t>
            </a:r>
            <a:r>
              <a:rPr lang="en-US" altLang="ro-RO" sz="2000" dirty="0" smtClean="0">
                <a:latin typeface="Calisto MT" panose="02040603050505030304" pitchFamily="18" charset="0"/>
                <a:cs typeface="Tahoma" panose="020B0604030504040204" pitchFamily="34" charset="0"/>
              </a:rPr>
              <a:t>-</a:t>
            </a:r>
            <a:r>
              <a:rPr lang="en-US" altLang="ro-RO" sz="2000" dirty="0" err="1" smtClean="0">
                <a:latin typeface="Calisto MT" panose="02040603050505030304" pitchFamily="18" charset="0"/>
                <a:cs typeface="Tahoma" panose="020B0604030504040204" pitchFamily="34" charset="0"/>
              </a:rPr>
              <a:t>cadru</a:t>
            </a:r>
            <a:r>
              <a:rPr lang="en-US" altLang="ro-RO" sz="2000" dirty="0" smtClean="0">
                <a:latin typeface="Calisto MT" panose="02040603050505030304" pitchFamily="18" charset="0"/>
                <a:cs typeface="Tahoma" panose="020B0604030504040204" pitchFamily="34" charset="0"/>
              </a:rPr>
              <a:t> </a:t>
            </a:r>
            <a:r>
              <a:rPr lang="en-US" altLang="ro-RO" sz="2000" dirty="0">
                <a:latin typeface="Calisto MT" panose="02040603050505030304" pitchFamily="18" charset="0"/>
                <a:cs typeface="Tahoma" panose="020B0604030504040204" pitchFamily="34" charset="0"/>
              </a:rPr>
              <a:t>de </a:t>
            </a:r>
            <a:r>
              <a:rPr lang="ro-RO" altLang="ro-RO" sz="2000" dirty="0">
                <a:latin typeface="Calisto MT" panose="02040603050505030304" pitchFamily="18" charset="0"/>
                <a:cs typeface="Tahoma" panose="020B0604030504040204" pitchFamily="34" charset="0"/>
              </a:rPr>
              <a:t>învățământ </a:t>
            </a:r>
            <a:r>
              <a:rPr lang="ro-RO" altLang="ro-RO" sz="2000" dirty="0" smtClean="0">
                <a:latin typeface="Calisto MT" panose="02040603050505030304" pitchFamily="18" charset="0"/>
                <a:cs typeface="Tahoma" panose="020B0604030504040204" pitchFamily="34" charset="0"/>
              </a:rPr>
              <a:t>pentru liceu</a:t>
            </a:r>
            <a:r>
              <a:rPr lang="ro-RO" altLang="ro-RO" sz="2000" dirty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altLang="ro-RO" sz="2000" dirty="0" smtClean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o-RO" altLang="ro-RO" sz="2000" dirty="0" smtClean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www.programe.ise.ro</a:t>
            </a:r>
            <a:r>
              <a:rPr lang="ro-RO" altLang="ro-RO" sz="2000" dirty="0" smtClean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o-RO" sz="2000" dirty="0" smtClean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Programe școlare -  </a:t>
            </a:r>
            <a:r>
              <a:rPr lang="ro-RO" altLang="ro-RO" sz="2000" dirty="0" smtClean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www.programe.ise.ro</a:t>
            </a:r>
            <a:r>
              <a:rPr lang="ro-RO" altLang="ro-RO" sz="2000" dirty="0" smtClean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o-RO" altLang="ro-RO" sz="2000" dirty="0">
              <a:latin typeface="Calisto MT" panose="02040603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o-RO" sz="2000" dirty="0" smtClean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ROFUIP – modificat și completat prin OMEN nr. 3027/2018 – modificarea și completarea art. 66 – privind </a:t>
            </a:r>
            <a:r>
              <a:rPr lang="ro-RO" sz="2000" dirty="0" err="1" smtClean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atributiile</a:t>
            </a:r>
            <a:r>
              <a:rPr lang="ro-RO" sz="2000" dirty="0" smtClean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catedrelor/comisiilor metodice </a:t>
            </a:r>
            <a:r>
              <a:rPr lang="ro-RO" sz="2000" dirty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î</a:t>
            </a:r>
            <a:r>
              <a:rPr lang="ro-RO" sz="2000" dirty="0" smtClean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 elaborarea ofertei CDȘ și selectarea auxiliarelor didactice și a mijloacelor de învățământ</a:t>
            </a:r>
            <a:endParaRPr lang="ro-RO" sz="2000" dirty="0">
              <a:latin typeface="Calisto MT" panose="02040603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30706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65101"/>
            <a:ext cx="9144000" cy="768351"/>
          </a:xfrm>
          <a:prstGeom prst="rect">
            <a:avLst/>
          </a:prstGeom>
        </p:spPr>
        <p:txBody>
          <a:bodyPr/>
          <a:lstStyle/>
          <a:p>
            <a:r>
              <a:rPr lang="ro-RO" dirty="0"/>
              <a:t>Programa clasa a VI-a – abordare comparativă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xmlns="" id="{BE686113-C3F2-485B-977C-2C09C67D6586}"/>
              </a:ext>
            </a:extLst>
          </p:cNvPr>
          <p:cNvSpPr/>
          <p:nvPr/>
        </p:nvSpPr>
        <p:spPr>
          <a:xfrm rot="18805991">
            <a:off x="-43307" y="8869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xmlns="" id="{FA369428-F254-4C91-8D66-B84891273910}"/>
              </a:ext>
            </a:extLst>
          </p:cNvPr>
          <p:cNvSpPr/>
          <p:nvPr/>
        </p:nvSpPr>
        <p:spPr>
          <a:xfrm rot="18805991">
            <a:off x="109094" y="10901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xmlns="" id="{E67FC05E-F396-4311-B081-24BF68AFCDA0}"/>
              </a:ext>
            </a:extLst>
          </p:cNvPr>
          <p:cNvSpPr/>
          <p:nvPr/>
        </p:nvSpPr>
        <p:spPr>
          <a:xfrm>
            <a:off x="95381" y="1966335"/>
            <a:ext cx="317209" cy="42170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36815"/>
              </p:ext>
            </p:extLst>
          </p:nvPr>
        </p:nvGraphicFramePr>
        <p:xfrm>
          <a:off x="412590" y="949077"/>
          <a:ext cx="8514459" cy="6995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419">
                  <a:extLst>
                    <a:ext uri="{9D8B030D-6E8A-4147-A177-3AD203B41FA5}">
                      <a16:colId xmlns:a16="http://schemas.microsoft.com/office/drawing/2014/main" xmlns="" val="974867743"/>
                    </a:ext>
                  </a:extLst>
                </a:gridCol>
                <a:gridCol w="4283040">
                  <a:extLst>
                    <a:ext uri="{9D8B030D-6E8A-4147-A177-3AD203B41FA5}">
                      <a16:colId xmlns:a16="http://schemas.microsoft.com/office/drawing/2014/main" xmlns="" val="3490361783"/>
                    </a:ext>
                  </a:extLst>
                </a:gridCol>
              </a:tblGrid>
              <a:tr h="549387">
                <a:tc>
                  <a:txBody>
                    <a:bodyPr/>
                    <a:lstStyle/>
                    <a:p>
                      <a:r>
                        <a:rPr lang="ro-RO" sz="2400" dirty="0"/>
                        <a:t>OMEN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OMEN nr.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242024603"/>
                  </a:ext>
                </a:extLst>
              </a:tr>
              <a:tr h="2314580">
                <a:tc>
                  <a:txBody>
                    <a:bodyPr/>
                    <a:lstStyle/>
                    <a:p>
                      <a:r>
                        <a:rPr lang="ro-RO" sz="1900" dirty="0"/>
                        <a:t>Pronumele  </a:t>
                      </a:r>
                    </a:p>
                    <a:p>
                      <a:r>
                        <a:rPr lang="ro-RO" sz="1900" dirty="0"/>
                        <a:t>Pronumele personal. </a:t>
                      </a:r>
                    </a:p>
                    <a:p>
                      <a:r>
                        <a:rPr lang="ro-RO" sz="1900" dirty="0"/>
                        <a:t>Pronumele  posesiv şi  adj. pron. </a:t>
                      </a:r>
                      <a:r>
                        <a:rPr lang="ro-RO" sz="1900" dirty="0" smtClean="0"/>
                        <a:t>posesiv. </a:t>
                      </a:r>
                      <a:endParaRPr lang="ro-RO" sz="1900" dirty="0"/>
                    </a:p>
                    <a:p>
                      <a:r>
                        <a:rPr lang="ro-RO" sz="1900" dirty="0"/>
                        <a:t>Forme, </a:t>
                      </a:r>
                      <a:r>
                        <a:rPr lang="ro-RO" sz="1900" dirty="0" smtClean="0"/>
                        <a:t>cazuri </a:t>
                      </a:r>
                      <a:r>
                        <a:rPr lang="ro-RO" sz="1900" dirty="0" err="1"/>
                        <a:t>şi</a:t>
                      </a:r>
                      <a:r>
                        <a:rPr lang="ro-RO" sz="1900" dirty="0"/>
                        <a:t> </a:t>
                      </a:r>
                      <a:r>
                        <a:rPr lang="ro-RO" sz="1900" dirty="0" err="1" smtClean="0"/>
                        <a:t>funcţii</a:t>
                      </a:r>
                      <a:r>
                        <a:rPr lang="ro-RO" sz="1900" dirty="0" smtClean="0"/>
                        <a:t> </a:t>
                      </a:r>
                      <a:r>
                        <a:rPr lang="ro-RO" sz="1900" dirty="0"/>
                        <a:t>sintactice. </a:t>
                      </a:r>
                    </a:p>
                    <a:p>
                      <a:r>
                        <a:rPr lang="ro-RO" sz="1900" dirty="0"/>
                        <a:t>Pronumele demonstrativ şi adj. pron. </a:t>
                      </a:r>
                      <a:r>
                        <a:rPr lang="ro-RO" sz="1900" dirty="0" smtClean="0"/>
                        <a:t>demonstrativ. </a:t>
                      </a:r>
                    </a:p>
                    <a:p>
                      <a:r>
                        <a:rPr lang="ro-RO" sz="1900" dirty="0" smtClean="0"/>
                        <a:t>Forme</a:t>
                      </a:r>
                      <a:r>
                        <a:rPr lang="ro-RO" sz="1900" dirty="0"/>
                        <a:t>, cazuri şi </a:t>
                      </a:r>
                      <a:r>
                        <a:rPr lang="ro-RO" sz="1900" dirty="0" err="1"/>
                        <a:t>funcţii</a:t>
                      </a:r>
                      <a:r>
                        <a:rPr lang="ro-RO" sz="1900" dirty="0"/>
                        <a:t> sintactice.    </a:t>
                      </a:r>
                      <a:endParaRPr lang="ro-RO" sz="1900" dirty="0" smtClean="0"/>
                    </a:p>
                    <a:p>
                      <a:r>
                        <a:rPr lang="ro-RO" sz="1900" dirty="0" smtClean="0"/>
                        <a:t> </a:t>
                      </a:r>
                      <a:r>
                        <a:rPr lang="ro-RO" sz="1900" dirty="0"/>
                        <a:t>3.4.3.2. Numeralul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1900" dirty="0"/>
                        <a:t>Pronumele personal (flexiune cazuală). Pronumele </a:t>
                      </a:r>
                      <a:endParaRPr lang="ro-RO" sz="1900" dirty="0" smtClean="0"/>
                    </a:p>
                    <a:p>
                      <a:r>
                        <a:rPr lang="ro-RO" sz="1900" dirty="0" smtClean="0"/>
                        <a:t>reflexiv </a:t>
                      </a:r>
                      <a:r>
                        <a:rPr lang="ro-RO" sz="1900" dirty="0"/>
                        <a:t>(diferența între pronumele reflexiv și </a:t>
                      </a:r>
                      <a:endParaRPr lang="ro-RO" sz="1900" dirty="0" smtClean="0"/>
                    </a:p>
                    <a:p>
                      <a:r>
                        <a:rPr lang="ro-RO" sz="1900" dirty="0" smtClean="0"/>
                        <a:t>pronumele </a:t>
                      </a:r>
                      <a:r>
                        <a:rPr lang="ro-RO" sz="1900" dirty="0"/>
                        <a:t>personal). Posibilități combinatorii </a:t>
                      </a:r>
                      <a:r>
                        <a:rPr lang="ro-RO" sz="1900" dirty="0" smtClean="0"/>
                        <a:t>ale</a:t>
                      </a:r>
                    </a:p>
                    <a:p>
                      <a:r>
                        <a:rPr lang="ro-RO" sz="1900" dirty="0" smtClean="0"/>
                        <a:t> </a:t>
                      </a:r>
                      <a:r>
                        <a:rPr lang="ro-RO" sz="1900" dirty="0"/>
                        <a:t>pronumelui. Anticiparea și reluarea prin clitice </a:t>
                      </a:r>
                      <a:endParaRPr lang="ro-RO" sz="1900" dirty="0" smtClean="0"/>
                    </a:p>
                    <a:p>
                      <a:r>
                        <a:rPr lang="ro-RO" sz="1900" dirty="0" smtClean="0"/>
                        <a:t>pronominale </a:t>
                      </a:r>
                      <a:r>
                        <a:rPr lang="ro-RO" sz="1900" dirty="0"/>
                        <a:t>în cazul unor complemente. </a:t>
                      </a:r>
                      <a:endParaRPr lang="ro-RO" sz="1900" dirty="0" smtClean="0"/>
                    </a:p>
                    <a:p>
                      <a:r>
                        <a:rPr lang="ro-RO" sz="1900" dirty="0" smtClean="0"/>
                        <a:t>Aspecte </a:t>
                      </a:r>
                      <a:r>
                        <a:rPr lang="ro-RO" sz="1900" dirty="0"/>
                        <a:t>ortografice. 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2905180018"/>
                  </a:ext>
                </a:extLst>
              </a:tr>
              <a:tr h="1284609">
                <a:tc>
                  <a:txBody>
                    <a:bodyPr/>
                    <a:lstStyle/>
                    <a:p>
                      <a:r>
                        <a:rPr lang="pt-B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Adjectivul</a:t>
                      </a:r>
                      <a:r>
                        <a:rPr lang="ro-RO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(actualizare). </a:t>
                      </a:r>
                      <a:r>
                        <a:rPr lang="pt-B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Formele</a:t>
                      </a:r>
                      <a:endParaRPr lang="ro-RO" sz="1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flexionare</a:t>
                      </a:r>
                      <a:r>
                        <a:rPr lang="pt-B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o-RO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Articolul demonstrativ </a:t>
                      </a:r>
                      <a:r>
                        <a:rPr lang="pt-B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adjectival). </a:t>
                      </a:r>
                    </a:p>
                    <a:p>
                      <a:r>
                        <a:rPr lang="pt-B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Gradele de </a:t>
                      </a:r>
                      <a:r>
                        <a:rPr lang="pt-B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</a:t>
                      </a:r>
                      <a:r>
                        <a:rPr lang="ro-RO" sz="1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arație</a:t>
                      </a:r>
                      <a:r>
                        <a:rPr lang="pt-BR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t-B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Funcţii sintactic</a:t>
                      </a:r>
                      <a:r>
                        <a:rPr lang="ro-RO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t-BR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1900" dirty="0"/>
                        <a:t>− Adjectivul. Posibilități combinatorii ale adjectivului 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089011517"/>
                  </a:ext>
                </a:extLst>
              </a:tr>
              <a:tr h="1211668">
                <a:tc>
                  <a:txBody>
                    <a:bodyPr/>
                    <a:lstStyle/>
                    <a:p>
                      <a:r>
                        <a:rPr lang="ro-RO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Adverbul (actualizare). Gradele de </a:t>
                      </a:r>
                      <a:endParaRPr lang="ro-RO" sz="1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comparaţie</a:t>
                      </a:r>
                      <a:r>
                        <a:rPr lang="ro-RO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o-RO" sz="1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Funcţiile</a:t>
                      </a:r>
                      <a:r>
                        <a:rPr lang="ro-RO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sintactice: </a:t>
                      </a:r>
                      <a:r>
                        <a:rPr lang="ro-RO" sz="1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</a:t>
                      </a:r>
                      <a:r>
                        <a:rPr lang="ro-RO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o-RO" sz="1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</a:t>
                      </a:r>
                      <a:r>
                        <a:rPr lang="ro-RO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de loc, de timp, de mod, </a:t>
                      </a:r>
                      <a:r>
                        <a:rPr lang="ro-RO" sz="1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atribut adverbial.</a:t>
                      </a:r>
                      <a:endParaRPr lang="ro-RO" sz="1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900" dirty="0"/>
                        <a:t>− Adverbul. Tipuri de adverbe (de mod, de timp, </a:t>
                      </a:r>
                      <a:r>
                        <a:rPr lang="ro-RO" sz="1900" dirty="0" smtClean="0"/>
                        <a:t>de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900" dirty="0" smtClean="0"/>
                        <a:t> </a:t>
                      </a:r>
                      <a:r>
                        <a:rPr lang="ro-RO" sz="1900" dirty="0"/>
                        <a:t>loc).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900" dirty="0"/>
                        <a:t>Gradele de </a:t>
                      </a:r>
                      <a:r>
                        <a:rPr lang="ro-RO" sz="1900" dirty="0" smtClean="0"/>
                        <a:t>comparație.</a:t>
                      </a:r>
                      <a:endParaRPr lang="ro-RO" sz="19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309187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2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65101"/>
            <a:ext cx="9144000" cy="768351"/>
          </a:xfrm>
          <a:prstGeom prst="rect">
            <a:avLst/>
          </a:prstGeom>
        </p:spPr>
        <p:txBody>
          <a:bodyPr/>
          <a:lstStyle/>
          <a:p>
            <a:r>
              <a:rPr lang="ro-RO" dirty="0"/>
              <a:t>Programa clasa a VI-a – abordare comparativă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xmlns="" id="{BE686113-C3F2-485B-977C-2C09C67D6586}"/>
              </a:ext>
            </a:extLst>
          </p:cNvPr>
          <p:cNvSpPr/>
          <p:nvPr/>
        </p:nvSpPr>
        <p:spPr>
          <a:xfrm rot="18805991">
            <a:off x="-43307" y="8869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xmlns="" id="{FA369428-F254-4C91-8D66-B84891273910}"/>
              </a:ext>
            </a:extLst>
          </p:cNvPr>
          <p:cNvSpPr/>
          <p:nvPr/>
        </p:nvSpPr>
        <p:spPr>
          <a:xfrm rot="18805991">
            <a:off x="109094" y="10901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CE22116F-D7B1-4A30-833E-4D132E8D2D02}"/>
              </a:ext>
            </a:extLst>
          </p:cNvPr>
          <p:cNvSpPr/>
          <p:nvPr/>
        </p:nvSpPr>
        <p:spPr>
          <a:xfrm rot="18900000">
            <a:off x="731574" y="4630178"/>
            <a:ext cx="154109" cy="457764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xmlns="" id="{E67FC05E-F396-4311-B081-24BF68AFCDA0}"/>
              </a:ext>
            </a:extLst>
          </p:cNvPr>
          <p:cNvSpPr/>
          <p:nvPr/>
        </p:nvSpPr>
        <p:spPr>
          <a:xfrm>
            <a:off x="8519913" y="909322"/>
            <a:ext cx="317209" cy="42170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5" name="Parallelogram 15">
            <a:extLst>
              <a:ext uri="{FF2B5EF4-FFF2-40B4-BE49-F238E27FC236}">
                <a16:creationId xmlns:a16="http://schemas.microsoft.com/office/drawing/2014/main" xmlns="" id="{6DEDA4AE-0259-4063-844A-0D01E41A2EDA}"/>
              </a:ext>
            </a:extLst>
          </p:cNvPr>
          <p:cNvSpPr/>
          <p:nvPr/>
        </p:nvSpPr>
        <p:spPr>
          <a:xfrm rot="16200000">
            <a:off x="523174" y="3528545"/>
            <a:ext cx="545207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xmlns="" id="{91D39A1D-2554-447D-8115-82F2C1D3C701}"/>
              </a:ext>
            </a:extLst>
          </p:cNvPr>
          <p:cNvSpPr/>
          <p:nvPr/>
        </p:nvSpPr>
        <p:spPr>
          <a:xfrm>
            <a:off x="7916144" y="930165"/>
            <a:ext cx="335647" cy="44752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6A60402-A8CA-40A4-A79C-EA4BBD52EB9E}"/>
              </a:ext>
            </a:extLst>
          </p:cNvPr>
          <p:cNvSpPr/>
          <p:nvPr/>
        </p:nvSpPr>
        <p:spPr>
          <a:xfrm rot="2700000">
            <a:off x="713194" y="2543174"/>
            <a:ext cx="35456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26C7561A-76F0-4C3E-ADF0-A34226AED4C6}"/>
              </a:ext>
            </a:extLst>
          </p:cNvPr>
          <p:cNvSpPr/>
          <p:nvPr/>
        </p:nvSpPr>
        <p:spPr>
          <a:xfrm>
            <a:off x="749347" y="1478423"/>
            <a:ext cx="360125" cy="4494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3C328EE8-8A61-4BA2-BF17-7EE6ABE37576}"/>
              </a:ext>
            </a:extLst>
          </p:cNvPr>
          <p:cNvSpPr/>
          <p:nvPr/>
        </p:nvSpPr>
        <p:spPr>
          <a:xfrm flipH="1">
            <a:off x="672469" y="5506131"/>
            <a:ext cx="344621" cy="37905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12673"/>
              </p:ext>
            </p:extLst>
          </p:nvPr>
        </p:nvGraphicFramePr>
        <p:xfrm>
          <a:off x="1307477" y="1629947"/>
          <a:ext cx="7372314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57">
                  <a:extLst>
                    <a:ext uri="{9D8B030D-6E8A-4147-A177-3AD203B41FA5}">
                      <a16:colId xmlns:a16="http://schemas.microsoft.com/office/drawing/2014/main" xmlns="" val="974867743"/>
                    </a:ext>
                  </a:extLst>
                </a:gridCol>
                <a:gridCol w="3686157">
                  <a:extLst>
                    <a:ext uri="{9D8B030D-6E8A-4147-A177-3AD203B41FA5}">
                      <a16:colId xmlns:a16="http://schemas.microsoft.com/office/drawing/2014/main" xmlns="" val="3490361783"/>
                    </a:ext>
                  </a:extLst>
                </a:gridCol>
              </a:tblGrid>
              <a:tr h="605117">
                <a:tc>
                  <a:txBody>
                    <a:bodyPr/>
                    <a:lstStyle/>
                    <a:p>
                      <a:r>
                        <a:rPr lang="ro-RO" sz="2400" dirty="0"/>
                        <a:t>OMEN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OMEN nr.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242024603"/>
                  </a:ext>
                </a:extLst>
              </a:tr>
              <a:tr h="2682240">
                <a:tc>
                  <a:txBody>
                    <a:bodyPr/>
                    <a:lstStyle/>
                    <a:p>
                      <a:r>
                        <a:rPr lang="ro-RO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Prepoziţia</a:t>
                      </a: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(actualizare). 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Regimul cazual. </a:t>
                      </a:r>
                    </a:p>
                    <a:p>
                      <a:r>
                        <a:rPr lang="ro-RO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Conjuncţia</a:t>
                      </a: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(actualizare). </a:t>
                      </a:r>
                      <a:r>
                        <a:rPr lang="ro-RO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Exerciţii</a:t>
                      </a: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folosire corectă a adverbului, a </a:t>
                      </a:r>
                      <a:r>
                        <a:rPr lang="ro-RO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prepoziţiei</a:t>
                      </a: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şi  </a:t>
                      </a:r>
                      <a:r>
                        <a:rPr lang="ro-RO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conjuncţiei</a:t>
                      </a: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o-RO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Interjecţia</a:t>
                      </a: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o-RO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actualizare).</a:t>
                      </a:r>
                    </a:p>
                    <a:p>
                      <a:r>
                        <a:rPr lang="ro-RO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Interjecţii</a:t>
                      </a: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predicative. 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ro-RO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290518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65101"/>
            <a:ext cx="9144000" cy="768351"/>
          </a:xfrm>
          <a:prstGeom prst="rect">
            <a:avLst/>
          </a:prstGeom>
        </p:spPr>
        <p:txBody>
          <a:bodyPr/>
          <a:lstStyle/>
          <a:p>
            <a:r>
              <a:rPr lang="ro-RO" dirty="0"/>
              <a:t>Abordare comparativă – Sintaxa propoziției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xmlns="" id="{BE686113-C3F2-485B-977C-2C09C67D6586}"/>
              </a:ext>
            </a:extLst>
          </p:cNvPr>
          <p:cNvSpPr/>
          <p:nvPr/>
        </p:nvSpPr>
        <p:spPr>
          <a:xfrm rot="18805991">
            <a:off x="-43307" y="8869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xmlns="" id="{FA369428-F254-4C91-8D66-B84891273910}"/>
              </a:ext>
            </a:extLst>
          </p:cNvPr>
          <p:cNvSpPr/>
          <p:nvPr/>
        </p:nvSpPr>
        <p:spPr>
          <a:xfrm rot="18805991">
            <a:off x="109094" y="10901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CE22116F-D7B1-4A30-833E-4D132E8D2D02}"/>
              </a:ext>
            </a:extLst>
          </p:cNvPr>
          <p:cNvSpPr/>
          <p:nvPr/>
        </p:nvSpPr>
        <p:spPr>
          <a:xfrm rot="18900000">
            <a:off x="283281" y="2557974"/>
            <a:ext cx="154109" cy="457764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xmlns="" id="{E67FC05E-F396-4311-B081-24BF68AFCDA0}"/>
              </a:ext>
            </a:extLst>
          </p:cNvPr>
          <p:cNvSpPr/>
          <p:nvPr/>
        </p:nvSpPr>
        <p:spPr>
          <a:xfrm>
            <a:off x="8676457" y="165100"/>
            <a:ext cx="317209" cy="42170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26C7561A-76F0-4C3E-ADF0-A34226AED4C6}"/>
              </a:ext>
            </a:extLst>
          </p:cNvPr>
          <p:cNvSpPr/>
          <p:nvPr/>
        </p:nvSpPr>
        <p:spPr>
          <a:xfrm>
            <a:off x="112766" y="1798609"/>
            <a:ext cx="360125" cy="4494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782140"/>
              </p:ext>
            </p:extLst>
          </p:nvPr>
        </p:nvGraphicFramePr>
        <p:xfrm>
          <a:off x="883782" y="923198"/>
          <a:ext cx="7951278" cy="717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6330">
                  <a:extLst>
                    <a:ext uri="{9D8B030D-6E8A-4147-A177-3AD203B41FA5}">
                      <a16:colId xmlns:a16="http://schemas.microsoft.com/office/drawing/2014/main" xmlns="" val="974867743"/>
                    </a:ext>
                  </a:extLst>
                </a:gridCol>
                <a:gridCol w="3254948">
                  <a:extLst>
                    <a:ext uri="{9D8B030D-6E8A-4147-A177-3AD203B41FA5}">
                      <a16:colId xmlns:a16="http://schemas.microsoft.com/office/drawing/2014/main" xmlns="" val="3490361783"/>
                    </a:ext>
                  </a:extLst>
                </a:gridCol>
              </a:tblGrid>
              <a:tr h="605117">
                <a:tc>
                  <a:txBody>
                    <a:bodyPr/>
                    <a:lstStyle/>
                    <a:p>
                      <a:r>
                        <a:rPr lang="ro-RO" sz="2400" dirty="0"/>
                        <a:t>OMEN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OMEN nr.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242024603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Predicatul. Predicatul verbal şi predicatul nominal (numai cu verbele copulative </a:t>
                      </a:r>
                      <a:r>
                        <a:rPr lang="ro-RO" sz="21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fi 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şi </a:t>
                      </a:r>
                      <a:r>
                        <a:rPr lang="ro-RO" sz="21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endParaRPr lang="ro-RO" sz="21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2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deveni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Subiectul. Subiectul exprimat şi </a:t>
                      </a:r>
                    </a:p>
                    <a:p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subiectul 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neexprimat (</a:t>
                      </a:r>
                      <a:r>
                        <a:rPr lang="ro-RO" sz="2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subînţeles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2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şi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inclus). </a:t>
                      </a:r>
                      <a:endParaRPr lang="ro-RO" sz="2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Acordul predicatului cu subiectul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100" dirty="0"/>
                        <a:t>Predicatul nominal. Verbul </a:t>
                      </a:r>
                    </a:p>
                    <a:p>
                      <a:r>
                        <a:rPr lang="ro-RO" sz="2100" dirty="0"/>
                        <a:t>copulativ </a:t>
                      </a:r>
                      <a:r>
                        <a:rPr lang="ro-RO" sz="2100" i="1" dirty="0"/>
                        <a:t>a fi</a:t>
                      </a:r>
                      <a:r>
                        <a:rPr lang="ro-RO" sz="2100" dirty="0"/>
                        <a:t>; </a:t>
                      </a:r>
                    </a:p>
                    <a:p>
                      <a:r>
                        <a:rPr lang="ro-RO" sz="2100" dirty="0"/>
                        <a:t>numele predicativ</a:t>
                      </a:r>
                    </a:p>
                    <a:p>
                      <a:r>
                        <a:rPr lang="ro-RO" sz="2100" dirty="0"/>
                        <a:t>Acordul numelui predicativ </a:t>
                      </a:r>
                    </a:p>
                    <a:p>
                      <a:r>
                        <a:rPr lang="ro-RO" sz="2100" dirty="0"/>
                        <a:t>Subiectul neexprimat (inclus, </a:t>
                      </a:r>
                      <a:endParaRPr lang="ro-RO" sz="2100" dirty="0" smtClean="0"/>
                    </a:p>
                    <a:p>
                      <a:r>
                        <a:rPr lang="ro-RO" sz="2100" dirty="0" smtClean="0"/>
                        <a:t>subînțeles)</a:t>
                      </a:r>
                      <a:endParaRPr lang="ro-RO" sz="21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2905180018"/>
                  </a:ext>
                </a:extLst>
              </a:tr>
              <a:tr h="2722880">
                <a:tc>
                  <a:txBody>
                    <a:bodyPr/>
                    <a:lstStyle/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Atributul (actualizare).</a:t>
                      </a:r>
                    </a:p>
                    <a:p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Atributul 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dj., Atributul</a:t>
                      </a:r>
                      <a:r>
                        <a:rPr lang="ro-RO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subst., Atributul 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pron</a:t>
                      </a:r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</a:p>
                    <a:p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Atributul 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adv.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Complementul (actualizare).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Complementele </a:t>
                      </a:r>
                      <a:r>
                        <a:rPr lang="ro-RO" sz="2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circumstanţiale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o-RO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loc, de timp, de mod.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Complementele </a:t>
                      </a:r>
                      <a:r>
                        <a:rPr lang="ro-RO" sz="2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necircumstanţiale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Complementul direct. Complementul </a:t>
                      </a:r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indirect.</a:t>
                      </a:r>
                      <a:endParaRPr lang="ro-RO" sz="2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100" dirty="0"/>
                        <a:t>Complementul. Complementul </a:t>
                      </a:r>
                      <a:endParaRPr lang="ro-RO" sz="2100" dirty="0" smtClean="0"/>
                    </a:p>
                    <a:p>
                      <a:r>
                        <a:rPr lang="ro-RO" sz="2100" dirty="0" smtClean="0"/>
                        <a:t>direct</a:t>
                      </a:r>
                      <a:r>
                        <a:rPr lang="ro-RO" sz="2100" dirty="0"/>
                        <a:t>, complementul indirect </a:t>
                      </a:r>
                    </a:p>
                    <a:p>
                      <a:r>
                        <a:rPr lang="ro-RO" sz="2100" dirty="0"/>
                        <a:t>în dativ și </a:t>
                      </a:r>
                      <a:r>
                        <a:rPr lang="ro-RO" sz="2100" dirty="0" smtClean="0"/>
                        <a:t>complementul </a:t>
                      </a:r>
                    </a:p>
                    <a:p>
                      <a:r>
                        <a:rPr lang="ro-RO" sz="2100" dirty="0" smtClean="0"/>
                        <a:t>prepozițional</a:t>
                      </a:r>
                    </a:p>
                    <a:p>
                      <a:r>
                        <a:rPr lang="ro-RO" sz="2100" dirty="0" smtClean="0"/>
                        <a:t>Circumstanțialul </a:t>
                      </a:r>
                      <a:r>
                        <a:rPr lang="ro-RO" sz="2100" dirty="0"/>
                        <a:t>de mod, </a:t>
                      </a:r>
                    </a:p>
                    <a:p>
                      <a:r>
                        <a:rPr lang="ro-RO" sz="2100" dirty="0"/>
                        <a:t>de timp, </a:t>
                      </a:r>
                      <a:r>
                        <a:rPr lang="ro-RO" sz="2100"/>
                        <a:t>de </a:t>
                      </a:r>
                      <a:r>
                        <a:rPr lang="ro-RO" sz="2100" smtClean="0"/>
                        <a:t>loc</a:t>
                      </a:r>
                      <a:endParaRPr lang="ro-RO" sz="2100" dirty="0"/>
                    </a:p>
                    <a:p>
                      <a:r>
                        <a:rPr lang="ro-RO" sz="2100" dirty="0"/>
                        <a:t>Norme de </a:t>
                      </a:r>
                      <a:r>
                        <a:rPr lang="ro-RO" sz="2100" dirty="0" smtClean="0"/>
                        <a:t>punctuație </a:t>
                      </a:r>
                      <a:r>
                        <a:rPr lang="ro-RO" sz="2100" dirty="0"/>
                        <a:t>(virgula</a:t>
                      </a:r>
                      <a:r>
                        <a:rPr lang="ro-RO" sz="2100" dirty="0" smtClean="0"/>
                        <a:t>).</a:t>
                      </a:r>
                      <a:endParaRPr lang="ro-RO" sz="21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089011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4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65101"/>
            <a:ext cx="9144000" cy="768351"/>
          </a:xfrm>
          <a:prstGeom prst="rect">
            <a:avLst/>
          </a:prstGeom>
        </p:spPr>
        <p:txBody>
          <a:bodyPr/>
          <a:lstStyle/>
          <a:p>
            <a:r>
              <a:rPr lang="ro-RO" dirty="0"/>
              <a:t>Abordare comparativă – Lectura 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xmlns="" id="{BE686113-C3F2-485B-977C-2C09C67D6586}"/>
              </a:ext>
            </a:extLst>
          </p:cNvPr>
          <p:cNvSpPr/>
          <p:nvPr/>
        </p:nvSpPr>
        <p:spPr>
          <a:xfrm rot="18805991">
            <a:off x="-43307" y="8869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xmlns="" id="{FA369428-F254-4C91-8D66-B84891273910}"/>
              </a:ext>
            </a:extLst>
          </p:cNvPr>
          <p:cNvSpPr/>
          <p:nvPr/>
        </p:nvSpPr>
        <p:spPr>
          <a:xfrm rot="18805991">
            <a:off x="109094" y="10901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26C7561A-76F0-4C3E-ADF0-A34226AED4C6}"/>
              </a:ext>
            </a:extLst>
          </p:cNvPr>
          <p:cNvSpPr/>
          <p:nvPr/>
        </p:nvSpPr>
        <p:spPr>
          <a:xfrm>
            <a:off x="6732241" y="319415"/>
            <a:ext cx="360125" cy="4494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66333"/>
              </p:ext>
            </p:extLst>
          </p:nvPr>
        </p:nvGraphicFramePr>
        <p:xfrm>
          <a:off x="151658" y="933451"/>
          <a:ext cx="8840685" cy="749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4146">
                  <a:extLst>
                    <a:ext uri="{9D8B030D-6E8A-4147-A177-3AD203B41FA5}">
                      <a16:colId xmlns:a16="http://schemas.microsoft.com/office/drawing/2014/main" xmlns="" val="974867743"/>
                    </a:ext>
                  </a:extLst>
                </a:gridCol>
                <a:gridCol w="3756539">
                  <a:extLst>
                    <a:ext uri="{9D8B030D-6E8A-4147-A177-3AD203B41FA5}">
                      <a16:colId xmlns:a16="http://schemas.microsoft.com/office/drawing/2014/main" xmlns="" val="3490361783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ro-RO" sz="2400" dirty="0"/>
                        <a:t>OMEN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OMEN nr.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242024603"/>
                  </a:ext>
                </a:extLst>
              </a:tr>
              <a:tr h="3373120">
                <a:tc>
                  <a:txBody>
                    <a:bodyPr/>
                    <a:lstStyle/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Cartea - obiect cultural. *Structura cărţii: cuprins </a:t>
                      </a:r>
                      <a:endParaRPr lang="ro-RO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prefață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postfață, </a:t>
                      </a:r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note.</a:t>
                      </a:r>
                      <a:endParaRPr lang="ro-RO" sz="2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 operei literare. Modurile de expunere.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Naraţiunea (autor, narator, personaj; naraţiunea la </a:t>
                      </a:r>
                      <a:endParaRPr lang="ro-RO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persoana 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III-a şi naraţiunea la persoana I;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subiectul perei literare, momentele subiectului;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timpul şi spaţiul în narațiune).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Descrierea (portretul literar, tabloul).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Dialogul (mijloc de caracterizare a personajelor</a:t>
                      </a:r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o-RO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100" dirty="0"/>
                        <a:t>Textul narativ literar – în proză, în </a:t>
                      </a:r>
                      <a:endParaRPr lang="ro-RO" sz="2100" dirty="0" smtClean="0"/>
                    </a:p>
                    <a:p>
                      <a:r>
                        <a:rPr lang="ro-RO" sz="2100" dirty="0" smtClean="0"/>
                        <a:t>versuri</a:t>
                      </a:r>
                      <a:endParaRPr lang="ro-RO" sz="2100" dirty="0"/>
                    </a:p>
                    <a:p>
                      <a:r>
                        <a:rPr lang="ro-RO" sz="2100" dirty="0"/>
                        <a:t>• </a:t>
                      </a:r>
                      <a:r>
                        <a:rPr lang="ro-RO" sz="2100" dirty="0" smtClean="0"/>
                        <a:t>Instanțele </a:t>
                      </a:r>
                      <a:r>
                        <a:rPr lang="ro-RO" sz="2100" dirty="0"/>
                        <a:t>comunicării narative: </a:t>
                      </a:r>
                      <a:r>
                        <a:rPr lang="ro-RO" sz="2100" dirty="0" smtClean="0"/>
                        <a:t>autor</a:t>
                      </a:r>
                      <a:r>
                        <a:rPr lang="ro-RO" sz="2100" dirty="0"/>
                        <a:t>, narator, </a:t>
                      </a:r>
                      <a:r>
                        <a:rPr lang="ro-RO" sz="2100" dirty="0" smtClean="0"/>
                        <a:t>personaje </a:t>
                      </a:r>
                      <a:endParaRPr lang="ro-RO" sz="2100" dirty="0"/>
                    </a:p>
                    <a:p>
                      <a:r>
                        <a:rPr lang="ro-RO" sz="2100" dirty="0"/>
                        <a:t>• Narațiunea </a:t>
                      </a:r>
                      <a:r>
                        <a:rPr lang="ro-RO" sz="2100" dirty="0" smtClean="0"/>
                        <a:t>la persoana a </a:t>
                      </a:r>
                      <a:r>
                        <a:rPr lang="ro-RO" sz="2100" dirty="0"/>
                        <a:t>III-a </a:t>
                      </a:r>
                      <a:r>
                        <a:rPr lang="ro-RO" sz="2100" dirty="0" smtClean="0"/>
                        <a:t>și la </a:t>
                      </a:r>
                    </a:p>
                    <a:p>
                      <a:r>
                        <a:rPr lang="ro-RO" sz="2100" dirty="0" smtClean="0"/>
                        <a:t>persoana I. </a:t>
                      </a:r>
                    </a:p>
                    <a:p>
                      <a:r>
                        <a:rPr lang="ro-RO" sz="2100" dirty="0" smtClean="0"/>
                        <a:t>• </a:t>
                      </a:r>
                      <a:r>
                        <a:rPr lang="ro-RO" sz="2100" dirty="0"/>
                        <a:t>Momentele subiectului/etapele </a:t>
                      </a:r>
                      <a:r>
                        <a:rPr lang="ro-RO" sz="2100" dirty="0" smtClean="0"/>
                        <a:t>acțiunii </a:t>
                      </a:r>
                      <a:endParaRPr lang="ro-RO" sz="2100" dirty="0"/>
                    </a:p>
                    <a:p>
                      <a:r>
                        <a:rPr lang="ro-RO" sz="2100" dirty="0"/>
                        <a:t>• Dialogul în textul literar </a:t>
                      </a:r>
                    </a:p>
                    <a:p>
                      <a:r>
                        <a:rPr lang="ro-RO" sz="2100" dirty="0"/>
                        <a:t>Textul descriptiv </a:t>
                      </a:r>
                      <a:r>
                        <a:rPr lang="ro-RO" sz="2100" dirty="0" smtClean="0"/>
                        <a:t>literar </a:t>
                      </a:r>
                      <a:r>
                        <a:rPr lang="ro-RO" sz="2100" dirty="0"/>
                        <a:t>– proză, </a:t>
                      </a:r>
                      <a:r>
                        <a:rPr lang="ro-RO" sz="2100" dirty="0" smtClean="0"/>
                        <a:t>versuri </a:t>
                      </a:r>
                      <a:endParaRPr lang="ro-RO" sz="2100" dirty="0"/>
                    </a:p>
                    <a:p>
                      <a:r>
                        <a:rPr lang="ro-RO" sz="2100" dirty="0"/>
                        <a:t>Textul </a:t>
                      </a:r>
                      <a:r>
                        <a:rPr lang="ro-RO" sz="2100" dirty="0" smtClean="0"/>
                        <a:t>argumentativ</a:t>
                      </a:r>
                      <a:endParaRPr lang="ro-RO" sz="21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2905180018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Figurile de stil (actualizare). Antiteza.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Versificația (actualizare). Tipuri de rimă </a:t>
                      </a:r>
                      <a:endParaRPr lang="ro-RO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(monorima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împerecheată, încrucișată, </a:t>
                      </a:r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îmbrățișată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Măsura. </a:t>
                      </a:r>
                      <a:endParaRPr lang="ro-RO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it-IT" sz="2100" dirty="0"/>
                        <a:t>Versificație: rima, strofa, măsura </a:t>
                      </a:r>
                      <a:endParaRPr lang="ro-RO" sz="2100" dirty="0" smtClean="0"/>
                    </a:p>
                    <a:p>
                      <a:r>
                        <a:rPr lang="it-IT" sz="2100" dirty="0" smtClean="0"/>
                        <a:t>versurilor</a:t>
                      </a:r>
                      <a:r>
                        <a:rPr lang="it-IT" sz="2100" dirty="0"/>
                        <a:t>, ritmul (intuitiv</a:t>
                      </a:r>
                      <a:r>
                        <a:rPr lang="it-IT" sz="2100" dirty="0" smtClean="0"/>
                        <a:t>)</a:t>
                      </a:r>
                      <a:endParaRPr lang="ro-RO" sz="21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089011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65101"/>
            <a:ext cx="9144000" cy="768351"/>
          </a:xfrm>
          <a:prstGeom prst="rect">
            <a:avLst/>
          </a:prstGeom>
        </p:spPr>
        <p:txBody>
          <a:bodyPr/>
          <a:lstStyle/>
          <a:p>
            <a:r>
              <a:rPr lang="ro-RO" dirty="0"/>
              <a:t>Programa clasa a VI-a – abordare comparativă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xmlns="" id="{BE686113-C3F2-485B-977C-2C09C67D6586}"/>
              </a:ext>
            </a:extLst>
          </p:cNvPr>
          <p:cNvSpPr/>
          <p:nvPr/>
        </p:nvSpPr>
        <p:spPr>
          <a:xfrm rot="18805991">
            <a:off x="-43307" y="8869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xmlns="" id="{FA369428-F254-4C91-8D66-B84891273910}"/>
              </a:ext>
            </a:extLst>
          </p:cNvPr>
          <p:cNvSpPr/>
          <p:nvPr/>
        </p:nvSpPr>
        <p:spPr>
          <a:xfrm rot="18805991">
            <a:off x="80915" y="1040050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xmlns="" id="{E67FC05E-F396-4311-B081-24BF68AFCDA0}"/>
              </a:ext>
            </a:extLst>
          </p:cNvPr>
          <p:cNvSpPr/>
          <p:nvPr/>
        </p:nvSpPr>
        <p:spPr>
          <a:xfrm>
            <a:off x="8519913" y="909322"/>
            <a:ext cx="317209" cy="42170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26C7561A-76F0-4C3E-ADF0-A34226AED4C6}"/>
              </a:ext>
            </a:extLst>
          </p:cNvPr>
          <p:cNvSpPr/>
          <p:nvPr/>
        </p:nvSpPr>
        <p:spPr>
          <a:xfrm>
            <a:off x="372214" y="1242070"/>
            <a:ext cx="360125" cy="4494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861873"/>
              </p:ext>
            </p:extLst>
          </p:nvPr>
        </p:nvGraphicFramePr>
        <p:xfrm>
          <a:off x="888150" y="1331030"/>
          <a:ext cx="7372314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57">
                  <a:extLst>
                    <a:ext uri="{9D8B030D-6E8A-4147-A177-3AD203B41FA5}">
                      <a16:colId xmlns:a16="http://schemas.microsoft.com/office/drawing/2014/main" xmlns="" val="974867743"/>
                    </a:ext>
                  </a:extLst>
                </a:gridCol>
                <a:gridCol w="3686157">
                  <a:extLst>
                    <a:ext uri="{9D8B030D-6E8A-4147-A177-3AD203B41FA5}">
                      <a16:colId xmlns:a16="http://schemas.microsoft.com/office/drawing/2014/main" xmlns="" val="3490361783"/>
                    </a:ext>
                  </a:extLst>
                </a:gridCol>
              </a:tblGrid>
              <a:tr h="691749">
                <a:tc>
                  <a:txBody>
                    <a:bodyPr/>
                    <a:lstStyle/>
                    <a:p>
                      <a:r>
                        <a:rPr lang="ro-RO" sz="2400" dirty="0"/>
                        <a:t>OMEN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OMEN nr.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242024603"/>
                  </a:ext>
                </a:extLst>
              </a:tr>
              <a:tr h="3902497"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Texte literare − populare şi culte − aparținând diverselor genuri şi 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specii.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 epică. Opera lirică. 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Specii literare obligatorii: pastelul, fabula, doina populară. 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Texte nonliterare: anunțul, știrea. 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Strategii de comprehensiune: </a:t>
                      </a:r>
                    </a:p>
                    <a:p>
                      <a:r>
                        <a:rPr lang="ro-RO" sz="2400" dirty="0"/>
                        <a:t>reprezentări mentale, </a:t>
                      </a:r>
                    </a:p>
                    <a:p>
                      <a:r>
                        <a:rPr lang="ro-RO" sz="2400" dirty="0"/>
                        <a:t>integrarea informațiilor textului în propriul univers cognitiv și afectiv Strategii de interpretare:</a:t>
                      </a:r>
                    </a:p>
                    <a:p>
                      <a:r>
                        <a:rPr lang="ro-RO" sz="2400" dirty="0"/>
                        <a:t>interpretarea limbajului figurat</a:t>
                      </a:r>
                    </a:p>
                    <a:p>
                      <a:r>
                        <a:rPr lang="ro-RO" sz="2400" dirty="0"/>
                        <a:t>(epitetul, enumerația), discuții pe marginea textelor citite </a:t>
                      </a:r>
                    </a:p>
                    <a:p>
                      <a:r>
                        <a:rPr lang="ro-RO" sz="2400" dirty="0"/>
                        <a:t>Interese și atitudini față de </a:t>
                      </a:r>
                      <a:r>
                        <a:rPr lang="ro-RO" sz="2400" dirty="0" smtClean="0"/>
                        <a:t>lectură</a:t>
                      </a:r>
                      <a:endParaRPr lang="ro-RO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290518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1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65101"/>
            <a:ext cx="9144000" cy="76835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o-RO" dirty="0"/>
              <a:t>Abordare comparativă - Redactare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xmlns="" id="{BE686113-C3F2-485B-977C-2C09C67D6586}"/>
              </a:ext>
            </a:extLst>
          </p:cNvPr>
          <p:cNvSpPr/>
          <p:nvPr/>
        </p:nvSpPr>
        <p:spPr>
          <a:xfrm rot="18805991">
            <a:off x="-43307" y="8869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xmlns="" id="{FA369428-F254-4C91-8D66-B84891273910}"/>
              </a:ext>
            </a:extLst>
          </p:cNvPr>
          <p:cNvSpPr/>
          <p:nvPr/>
        </p:nvSpPr>
        <p:spPr>
          <a:xfrm rot="18805991">
            <a:off x="109094" y="10901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xmlns="" id="{E67FC05E-F396-4311-B081-24BF68AFCDA0}"/>
              </a:ext>
            </a:extLst>
          </p:cNvPr>
          <p:cNvSpPr/>
          <p:nvPr/>
        </p:nvSpPr>
        <p:spPr>
          <a:xfrm>
            <a:off x="8519913" y="909322"/>
            <a:ext cx="317209" cy="42170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26C7561A-76F0-4C3E-ADF0-A34226AED4C6}"/>
              </a:ext>
            </a:extLst>
          </p:cNvPr>
          <p:cNvSpPr/>
          <p:nvPr/>
        </p:nvSpPr>
        <p:spPr>
          <a:xfrm>
            <a:off x="112766" y="4174094"/>
            <a:ext cx="360125" cy="4494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266949"/>
              </p:ext>
            </p:extLst>
          </p:nvPr>
        </p:nvGraphicFramePr>
        <p:xfrm>
          <a:off x="777690" y="829135"/>
          <a:ext cx="8059431" cy="733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0335">
                  <a:extLst>
                    <a:ext uri="{9D8B030D-6E8A-4147-A177-3AD203B41FA5}">
                      <a16:colId xmlns:a16="http://schemas.microsoft.com/office/drawing/2014/main" xmlns="" val="974867743"/>
                    </a:ext>
                  </a:extLst>
                </a:gridCol>
                <a:gridCol w="4049096">
                  <a:extLst>
                    <a:ext uri="{9D8B030D-6E8A-4147-A177-3AD203B41FA5}">
                      <a16:colId xmlns:a16="http://schemas.microsoft.com/office/drawing/2014/main" xmlns="" val="3490361783"/>
                    </a:ext>
                  </a:extLst>
                </a:gridCol>
              </a:tblGrid>
              <a:tr h="691749">
                <a:tc>
                  <a:txBody>
                    <a:bodyPr/>
                    <a:lstStyle/>
                    <a:p>
                      <a:r>
                        <a:rPr lang="ro-RO" sz="2400" dirty="0"/>
                        <a:t>OMEN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OMEN nr.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242024603"/>
                  </a:ext>
                </a:extLst>
              </a:tr>
              <a:tr h="2722880">
                <a:tc>
                  <a:txBody>
                    <a:bodyPr/>
                    <a:lstStyle/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Procesul scrierii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Organizarea unui text în funcţie de </a:t>
                      </a:r>
                      <a:endParaRPr lang="ro-RO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destinație 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(scrisoarea, anunțul).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Semnele de punctuație: punctul </a:t>
                      </a:r>
                      <a:r>
                        <a:rPr lang="ro-RO" sz="2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şi</a:t>
                      </a:r>
                      <a:endParaRPr lang="ro-RO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virgula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linia de dialog şi linia de </a:t>
                      </a:r>
                      <a:endParaRPr lang="ro-RO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pauză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Semnele ortografice: cratima,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punctul ca semn ortografic.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100" dirty="0"/>
                        <a:t>Etapele scrierii, cu accent pe: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ro-RO" sz="2100" dirty="0"/>
                        <a:t>planul textului;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ro-RO" sz="2100" dirty="0"/>
                        <a:t>redactarea ciornei şi a lucrării pe</a:t>
                      </a:r>
                    </a:p>
                    <a:p>
                      <a:pPr marL="0" indent="0">
                        <a:buNone/>
                      </a:pPr>
                      <a:r>
                        <a:rPr lang="ro-RO" sz="2100" dirty="0"/>
                        <a:t> baza planului</a:t>
                      </a:r>
                    </a:p>
                    <a:p>
                      <a:pPr marL="0" indent="0">
                        <a:buNone/>
                      </a:pPr>
                      <a:r>
                        <a:rPr lang="ro-RO" sz="2100" dirty="0"/>
                        <a:t>Rezumatul </a:t>
                      </a:r>
                    </a:p>
                    <a:p>
                      <a:pPr marL="0" indent="0">
                        <a:buNone/>
                      </a:pPr>
                      <a:r>
                        <a:rPr lang="ro-RO" sz="2100" dirty="0"/>
                        <a:t>Transformarea vorbirii directe în </a:t>
                      </a:r>
                    </a:p>
                    <a:p>
                      <a:pPr marL="0" indent="0">
                        <a:buNone/>
                      </a:pPr>
                      <a:r>
                        <a:rPr lang="ro-RO" sz="2100" dirty="0"/>
                        <a:t>vorbire indirectă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2905180018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Contextele de realizare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Relatarea. *Oferirea de informații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privind diverse aspecte ale realităţii 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înconjurătoare. Motivarea unei opinii </a:t>
                      </a:r>
                      <a:endParaRPr lang="ro-RO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privitoare </a:t>
                      </a:r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textele studiate sau la</a:t>
                      </a:r>
                    </a:p>
                    <a:p>
                      <a:r>
                        <a:rPr lang="ro-RO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fapte/persoane din realitate.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o-RO" sz="2100" dirty="0"/>
                        <a:t>Tipare textuale de structurare a </a:t>
                      </a:r>
                      <a:r>
                        <a:rPr lang="ro-RO" sz="2100" dirty="0" smtClean="0"/>
                        <a:t>ideilor - </a:t>
                      </a:r>
                    </a:p>
                    <a:p>
                      <a:pPr marL="0" indent="0">
                        <a:buNone/>
                      </a:pPr>
                      <a:r>
                        <a:rPr lang="ro-RO" sz="2100" dirty="0" smtClean="0"/>
                        <a:t>narativ</a:t>
                      </a:r>
                      <a:r>
                        <a:rPr lang="ro-RO" sz="2100" dirty="0"/>
                        <a:t>, descriptiv, explicativ, </a:t>
                      </a:r>
                      <a:endParaRPr lang="ro-RO" sz="2100" dirty="0" smtClean="0"/>
                    </a:p>
                    <a:p>
                      <a:pPr marL="0" indent="0">
                        <a:buNone/>
                      </a:pPr>
                      <a:r>
                        <a:rPr lang="ro-RO" sz="2100" dirty="0" smtClean="0"/>
                        <a:t>narativ-descriptiv </a:t>
                      </a:r>
                      <a:r>
                        <a:rPr lang="ro-RO" sz="2100" dirty="0"/>
                        <a:t>(prezentarea unui proces  </a:t>
                      </a:r>
                      <a:r>
                        <a:rPr lang="ro-RO" sz="2100" dirty="0" smtClean="0"/>
                        <a:t>ca </a:t>
                      </a:r>
                      <a:r>
                        <a:rPr lang="ro-RO" sz="2100" dirty="0"/>
                        <a:t>succesiune de etape) </a:t>
                      </a:r>
                    </a:p>
                    <a:p>
                      <a:pPr marL="0" indent="0">
                        <a:buNone/>
                      </a:pPr>
                      <a:r>
                        <a:rPr lang="ro-RO" sz="2100" dirty="0"/>
                        <a:t>Adecvarea la temă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757177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65101"/>
            <a:ext cx="9144000" cy="76835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o-RO" dirty="0"/>
              <a:t>Abordare comparativă - Redactare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xmlns="" id="{BE686113-C3F2-485B-977C-2C09C67D6586}"/>
              </a:ext>
            </a:extLst>
          </p:cNvPr>
          <p:cNvSpPr/>
          <p:nvPr/>
        </p:nvSpPr>
        <p:spPr>
          <a:xfrm rot="18805991">
            <a:off x="-43307" y="8869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xmlns="" id="{FA369428-F254-4C91-8D66-B84891273910}"/>
              </a:ext>
            </a:extLst>
          </p:cNvPr>
          <p:cNvSpPr/>
          <p:nvPr/>
        </p:nvSpPr>
        <p:spPr>
          <a:xfrm rot="18805991">
            <a:off x="109094" y="1090107"/>
            <a:ext cx="502483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xmlns="" id="{E67FC05E-F396-4311-B081-24BF68AFCDA0}"/>
              </a:ext>
            </a:extLst>
          </p:cNvPr>
          <p:cNvSpPr/>
          <p:nvPr/>
        </p:nvSpPr>
        <p:spPr>
          <a:xfrm>
            <a:off x="8519913" y="909322"/>
            <a:ext cx="317209" cy="42170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26C7561A-76F0-4C3E-ADF0-A34226AED4C6}"/>
              </a:ext>
            </a:extLst>
          </p:cNvPr>
          <p:cNvSpPr/>
          <p:nvPr/>
        </p:nvSpPr>
        <p:spPr>
          <a:xfrm>
            <a:off x="112766" y="4174094"/>
            <a:ext cx="360125" cy="4494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01379"/>
              </p:ext>
            </p:extLst>
          </p:nvPr>
        </p:nvGraphicFramePr>
        <p:xfrm>
          <a:off x="777691" y="1331031"/>
          <a:ext cx="8059431" cy="4105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912">
                  <a:extLst>
                    <a:ext uri="{9D8B030D-6E8A-4147-A177-3AD203B41FA5}">
                      <a16:colId xmlns:a16="http://schemas.microsoft.com/office/drawing/2014/main" xmlns="" val="974867743"/>
                    </a:ext>
                  </a:extLst>
                </a:gridCol>
                <a:gridCol w="4116519">
                  <a:extLst>
                    <a:ext uri="{9D8B030D-6E8A-4147-A177-3AD203B41FA5}">
                      <a16:colId xmlns:a16="http://schemas.microsoft.com/office/drawing/2014/main" xmlns="" val="3490361783"/>
                    </a:ext>
                  </a:extLst>
                </a:gridCol>
              </a:tblGrid>
              <a:tr h="691749">
                <a:tc>
                  <a:txBody>
                    <a:bodyPr/>
                    <a:lstStyle/>
                    <a:p>
                      <a:r>
                        <a:rPr lang="ro-RO" sz="2400" dirty="0"/>
                        <a:t>OMEN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o-RO" sz="2400" dirty="0"/>
                        <a:t>OMEN nr. </a:t>
                      </a:r>
                      <a:r>
                        <a:rPr lang="ro-R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sz="24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242024603"/>
                  </a:ext>
                </a:extLst>
              </a:tr>
              <a:tr h="2316480"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Descrierea de tip tablou, de tip 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portret. Povestirea. 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Rezumatul.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Aprecieri personale referitoare la 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textele epice şi lirice studiate. </a:t>
                      </a:r>
                    </a:p>
                    <a:p>
                      <a:endParaRPr lang="ro-RO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2400" dirty="0"/>
                        <a:t>Stil: proprietatea termenilor, puritate şi adecvare situaţională, originalitate</a:t>
                      </a:r>
                      <a:endParaRPr lang="ro-RO" sz="2400" dirty="0"/>
                    </a:p>
                    <a:p>
                      <a:pPr marL="0" indent="0">
                        <a:buNone/>
                      </a:pPr>
                      <a:r>
                        <a:rPr lang="ro-RO" sz="2400" dirty="0"/>
                        <a:t>Prezentarea textului: tabele corelate </a:t>
                      </a:r>
                    </a:p>
                    <a:p>
                      <a:pPr marL="0" indent="0">
                        <a:buNone/>
                      </a:pPr>
                      <a:r>
                        <a:rPr lang="ro-RO" sz="2400" dirty="0"/>
                        <a:t>cu conținutul textului </a:t>
                      </a:r>
                    </a:p>
                    <a:p>
                      <a:pPr marL="0" indent="0">
                        <a:buNone/>
                      </a:pPr>
                      <a:r>
                        <a:rPr lang="ro-RO" sz="2400" dirty="0"/>
                        <a:t>Elemente auxiliare în scriere </a:t>
                      </a:r>
                    </a:p>
                    <a:p>
                      <a:pPr marL="0" indent="0">
                        <a:buNone/>
                      </a:pPr>
                      <a:r>
                        <a:rPr lang="ro-RO" sz="2400" dirty="0"/>
                        <a:t>(paranteze, sublinieri)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3757177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3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6B52392-053D-4426-BCDB-354464CCE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Elemente de interculturalitate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F9666CF-C753-4F05-934A-C49DB7294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75F7EB1-CA18-4E5E-A01D-8559EEA6B725}"/>
              </a:ext>
            </a:extLst>
          </p:cNvPr>
          <p:cNvSpPr/>
          <p:nvPr/>
        </p:nvSpPr>
        <p:spPr>
          <a:xfrm>
            <a:off x="2771800" y="2444116"/>
            <a:ext cx="6209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o-RO" dirty="0">
                <a:solidFill>
                  <a:prstClr val="black"/>
                </a:solidFill>
              </a:rPr>
              <a:t>− </a:t>
            </a:r>
            <a:r>
              <a:rPr lang="ro-RO" sz="2000" dirty="0">
                <a:solidFill>
                  <a:prstClr val="black"/>
                </a:solidFill>
              </a:rPr>
              <a:t>Valori etice în legendele popoarelor </a:t>
            </a:r>
          </a:p>
          <a:p>
            <a:pPr latinLnBrk="1"/>
            <a:r>
              <a:rPr lang="ro-RO" sz="2000" dirty="0">
                <a:solidFill>
                  <a:prstClr val="black"/>
                </a:solidFill>
              </a:rPr>
              <a:t>− Limba română în Europa; comunitatea lingvistică a </a:t>
            </a:r>
          </a:p>
          <a:p>
            <a:pPr latinLnBrk="1"/>
            <a:r>
              <a:rPr lang="ro-RO" sz="2000" dirty="0" smtClean="0">
                <a:solidFill>
                  <a:prstClr val="black"/>
                </a:solidFill>
              </a:rPr>
              <a:t> vorbitorilor </a:t>
            </a:r>
            <a:r>
              <a:rPr lang="ro-RO" sz="2000" dirty="0">
                <a:solidFill>
                  <a:prstClr val="black"/>
                </a:solidFill>
              </a:rPr>
              <a:t>de limbă română de pretutindeni </a:t>
            </a:r>
          </a:p>
          <a:p>
            <a:pPr latinLnBrk="1"/>
            <a:r>
              <a:rPr lang="ro-RO" sz="2000" dirty="0" smtClean="0">
                <a:solidFill>
                  <a:prstClr val="black"/>
                </a:solidFill>
              </a:rPr>
              <a:t>−Valori </a:t>
            </a:r>
            <a:r>
              <a:rPr lang="ro-RO" sz="2000" dirty="0">
                <a:solidFill>
                  <a:prstClr val="black"/>
                </a:solidFill>
              </a:rPr>
              <a:t>ale culturii populare în spațiul românesc</a:t>
            </a:r>
          </a:p>
        </p:txBody>
      </p:sp>
    </p:spTree>
    <p:extLst>
      <p:ext uri="{BB962C8B-B14F-4D97-AF65-F5344CB8AC3E}">
        <p14:creationId xmlns:p14="http://schemas.microsoft.com/office/powerpoint/2010/main" val="9155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r"/>
            <a:r>
              <a:rPr lang="ro-RO" sz="2200" b="1" dirty="0">
                <a:latin typeface="Times New Roman" pitchFamily="18" charset="0"/>
                <a:cs typeface="Times New Roman" pitchFamily="18" charset="0"/>
              </a:rPr>
              <a:t>Considerente privind programa școlară la disciplina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o-RO" sz="2200" b="1" i="1" dirty="0">
                <a:latin typeface="Times New Roman" pitchFamily="18" charset="0"/>
                <a:cs typeface="Times New Roman" pitchFamily="18" charset="0"/>
              </a:rPr>
              <a:t>Elemente de limbă latină și cultură romanică </a:t>
            </a:r>
            <a:r>
              <a:rPr lang="ro-RO" sz="2200" b="1" dirty="0">
                <a:latin typeface="Times New Roman" pitchFamily="18" charset="0"/>
                <a:cs typeface="Times New Roman" pitchFamily="18" charset="0"/>
              </a:rPr>
              <a:t>(clasa a VII-a</a:t>
            </a:r>
            <a:r>
              <a:rPr lang="ro-RO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metodist </a:t>
            </a:r>
            <a:r>
              <a:rPr lang="ro-RO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rahila</a:t>
            </a:r>
            <a:r>
              <a:rPr lang="ro-RO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cușnir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solidFill>
            <a:srgbClr val="CCFF66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/>
              <a:t>Elemente de limbă latină și cultură romanică este o disciplină din trunchiul comun din noul plan-cadru, pentru clasa a VII-a, căreia îi este alocată o oră pe săptămână.</a:t>
            </a:r>
          </a:p>
          <a:p>
            <a:pPr marL="0" indent="0">
              <a:buNone/>
            </a:pPr>
            <a:r>
              <a:rPr lang="vi-VN" dirty="0"/>
              <a:t>Demersul didactic propus este conceput inter- și transdisciplinar, urmărind: </a:t>
            </a:r>
          </a:p>
          <a:p>
            <a:r>
              <a:rPr lang="vi-VN" dirty="0"/>
              <a:t>- cunoașterea unor elemente fundamentale, lexicale și gramaticale, comune limbii latine, limbii române și altor limbi moderne; </a:t>
            </a:r>
          </a:p>
          <a:p>
            <a:r>
              <a:rPr lang="vi-VN" dirty="0"/>
              <a:t>- stabilirea unor asocieri elementare între limba română, limbile romanice și alte limbi moderne prin intermediul fondului comun – limba latină ca liant lingvistic;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  <a:solidFill>
            <a:srgbClr val="CCFF66"/>
          </a:solidFill>
        </p:spPr>
        <p:txBody>
          <a:bodyPr>
            <a:normAutofit/>
          </a:bodyPr>
          <a:lstStyle/>
          <a:p>
            <a:r>
              <a:rPr lang="vi-VN" sz="3200" dirty="0"/>
              <a:t>- înțelegerea rațională a mecanismului esențial de generare a mesajului în comunicare; </a:t>
            </a:r>
          </a:p>
          <a:p>
            <a:r>
              <a:rPr lang="vi-VN" sz="3200" dirty="0"/>
              <a:t>- conștientizarea importanței lexicului limbii latine, matrice a limbilor romanice; </a:t>
            </a:r>
          </a:p>
          <a:p>
            <a:r>
              <a:rPr lang="vi-VN" sz="3200" dirty="0"/>
              <a:t>- dobândirea unor competențe esențiale referitoare la cultura și civilizația greco-romană; </a:t>
            </a:r>
          </a:p>
          <a:p>
            <a:r>
              <a:rPr lang="vi-VN" sz="3200" dirty="0"/>
              <a:t>- asumarea valorilor etice și a idealurilor umaniste ale Antichităţii clasice, necesare propriei dezvoltări afective şi morale.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12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33" y="624113"/>
            <a:ext cx="7512845" cy="15807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o-RO" altLang="ro-RO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ro-RO" sz="27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ADRUL NORMATIV PRIVIND </a:t>
            </a:r>
            <a:r>
              <a:rPr lang="en-US" altLang="ro-RO" sz="27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ORGANIZAREA</a:t>
            </a:r>
            <a:r>
              <a:rPr lang="ro-RO" altLang="ro-RO" sz="27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altLang="ro-RO" sz="27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EXAMENELOR NAȚIONALE</a:t>
            </a:r>
            <a:r>
              <a:rPr lang="ro-RO" altLang="ro-RO" sz="27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o-RO" altLang="ro-RO" sz="27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ro-RO" sz="2700" dirty="0" smtClean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ANUL </a:t>
            </a:r>
            <a:r>
              <a:rPr lang="en-US" altLang="ro-RO" sz="27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ȘCOLAR 201</a:t>
            </a:r>
            <a:r>
              <a:rPr lang="ro-RO" altLang="ro-RO" sz="27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altLang="ro-RO" sz="27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-201</a:t>
            </a:r>
            <a:r>
              <a:rPr lang="ro-RO" altLang="ro-RO" sz="2700" dirty="0">
                <a:solidFill>
                  <a:schemeClr val="tx1"/>
                </a:solidFill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o-RO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921" y="2266701"/>
            <a:ext cx="6812538" cy="4121239"/>
          </a:xfrm>
        </p:spPr>
        <p:txBody>
          <a:bodyPr/>
          <a:lstStyle/>
          <a:p>
            <a:r>
              <a:rPr lang="en-US" sz="2800" dirty="0" err="1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Metodologii</a:t>
            </a:r>
            <a:r>
              <a:rPr lang="en-US" sz="2800" dirty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sz="2800" dirty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ale </a:t>
            </a:r>
            <a:r>
              <a:rPr lang="en-US" sz="2800" dirty="0" err="1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examene</a:t>
            </a:r>
            <a:r>
              <a:rPr lang="ro-RO" sz="2800" dirty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lor</a:t>
            </a:r>
            <a:r>
              <a:rPr lang="en-US" sz="2800" dirty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ro-RO" sz="2800" dirty="0" err="1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ţ</a:t>
            </a:r>
            <a:r>
              <a:rPr lang="en-US" sz="2800" dirty="0" err="1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ionale</a:t>
            </a:r>
            <a:r>
              <a:rPr lang="en-US" sz="2800" dirty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sz="2800" dirty="0" smtClean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pentru anul școlar 2018 -</a:t>
            </a:r>
            <a:r>
              <a:rPr lang="en-US" sz="2800" dirty="0" smtClean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ro-RO" sz="2800" dirty="0" smtClean="0">
                <a:latin typeface="Calisto MT" panose="02040603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o-RO" sz="2800" dirty="0">
              <a:latin typeface="Calisto MT" panose="02040603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o-RO" altLang="ro-RO" sz="2400" i="1" dirty="0">
                <a:solidFill>
                  <a:schemeClr val="tx1"/>
                </a:solidFill>
                <a:latin typeface="Calisto MT" panose="02040603050505030304" pitchFamily="18" charset="0"/>
                <a:cs typeface="Tahoma" panose="020B0604030504040204" pitchFamily="34" charset="0"/>
              </a:rPr>
              <a:t>Examenul național de evaluare națională </a:t>
            </a:r>
            <a:r>
              <a:rPr lang="ro-RO" altLang="ro-RO" sz="2400" i="1" dirty="0" smtClean="0">
                <a:solidFill>
                  <a:schemeClr val="tx1"/>
                </a:solidFill>
                <a:latin typeface="Calisto MT" panose="02040603050505030304" pitchFamily="18" charset="0"/>
                <a:cs typeface="Tahoma" panose="020B0604030504040204" pitchFamily="34" charset="0"/>
              </a:rPr>
              <a:t>– </a:t>
            </a:r>
            <a:r>
              <a:rPr lang="ro-RO" altLang="ro-RO" sz="2400" dirty="0" smtClean="0">
                <a:solidFill>
                  <a:schemeClr val="tx1"/>
                </a:solidFill>
                <a:latin typeface="Calisto MT" panose="02040603050505030304" pitchFamily="18" charset="0"/>
                <a:cs typeface="Tahoma" panose="020B0604030504040204" pitchFamily="34" charset="0"/>
              </a:rPr>
              <a:t>OMEN nr. </a:t>
            </a:r>
            <a:r>
              <a:rPr lang="en-US" altLang="ro-RO" sz="2400" dirty="0" smtClean="0">
                <a:solidFill>
                  <a:schemeClr val="tx1"/>
                </a:solidFill>
                <a:latin typeface="Calisto MT" panose="02040603050505030304" pitchFamily="18" charset="0"/>
                <a:cs typeface="Tahoma" panose="020B0604030504040204" pitchFamily="34" charset="0"/>
              </a:rPr>
              <a:t>4813/29.08.2018</a:t>
            </a:r>
            <a:endParaRPr lang="ro-RO" altLang="ro-RO" sz="2400" dirty="0">
              <a:solidFill>
                <a:schemeClr val="tx1"/>
              </a:solidFill>
              <a:latin typeface="Calisto MT" panose="02040603050505030304" pitchFamily="18" charset="0"/>
              <a:cs typeface="Tahoma" panose="020B0604030504040204" pitchFamily="34" charset="0"/>
            </a:endParaRPr>
          </a:p>
          <a:p>
            <a:r>
              <a:rPr lang="ro-RO" altLang="ro-RO" sz="2400" i="1" dirty="0">
                <a:solidFill>
                  <a:schemeClr val="tx1"/>
                </a:solidFill>
                <a:latin typeface="Calisto MT" panose="02040603050505030304" pitchFamily="18" charset="0"/>
                <a:cs typeface="Tahoma" panose="020B0604030504040204" pitchFamily="34" charset="0"/>
              </a:rPr>
              <a:t>Admiterea în învățământul liceal și profesional de stat </a:t>
            </a:r>
            <a:r>
              <a:rPr lang="ro-RO" altLang="ro-RO" sz="2400" i="1" dirty="0" smtClean="0">
                <a:solidFill>
                  <a:schemeClr val="tx1"/>
                </a:solidFill>
                <a:latin typeface="Calisto MT" panose="02040603050505030304" pitchFamily="18" charset="0"/>
                <a:cs typeface="Tahoma" panose="020B0604030504040204" pitchFamily="34" charset="0"/>
              </a:rPr>
              <a:t>– </a:t>
            </a:r>
            <a:r>
              <a:rPr lang="ro-RO" altLang="ro-RO" sz="2400" dirty="0" smtClean="0">
                <a:solidFill>
                  <a:schemeClr val="tx1"/>
                </a:solidFill>
                <a:latin typeface="Calisto MT" panose="02040603050505030304" pitchFamily="18" charset="0"/>
                <a:cs typeface="Tahoma" panose="020B0604030504040204" pitchFamily="34" charset="0"/>
              </a:rPr>
              <a:t>OMEN nr. </a:t>
            </a:r>
            <a:r>
              <a:rPr lang="en-US" altLang="ro-RO" sz="2400" dirty="0" smtClean="0">
                <a:solidFill>
                  <a:schemeClr val="tx1"/>
                </a:solidFill>
                <a:latin typeface="Calisto MT" panose="02040603050505030304" pitchFamily="18" charset="0"/>
                <a:cs typeface="Tahoma" panose="020B0604030504040204" pitchFamily="34" charset="0"/>
              </a:rPr>
              <a:t>4829/30.08.2018</a:t>
            </a:r>
            <a:endParaRPr lang="ro-RO" altLang="ro-RO" sz="2400" dirty="0">
              <a:solidFill>
                <a:schemeClr val="tx1"/>
              </a:solidFill>
              <a:latin typeface="Calisto MT" panose="02040603050505030304" pitchFamily="18" charset="0"/>
              <a:cs typeface="Tahoma" panose="020B0604030504040204" pitchFamily="34" charset="0"/>
            </a:endParaRPr>
          </a:p>
          <a:p>
            <a:r>
              <a:rPr lang="ro-RO" altLang="ro-RO" sz="2400" i="1" dirty="0">
                <a:solidFill>
                  <a:schemeClr val="tx1"/>
                </a:solidFill>
                <a:latin typeface="Calisto MT" panose="02040603050505030304" pitchFamily="18" charset="0"/>
                <a:cs typeface="Tahoma" panose="020B0604030504040204" pitchFamily="34" charset="0"/>
              </a:rPr>
              <a:t>Examenul național de bacalaureat  </a:t>
            </a:r>
            <a:r>
              <a:rPr lang="ro-RO" altLang="ro-RO" sz="2400" i="1" dirty="0" smtClean="0">
                <a:solidFill>
                  <a:schemeClr val="tx1"/>
                </a:solidFill>
                <a:latin typeface="Calisto MT" panose="02040603050505030304" pitchFamily="18" charset="0"/>
                <a:cs typeface="Tahoma" panose="020B0604030504040204" pitchFamily="34" charset="0"/>
              </a:rPr>
              <a:t>- </a:t>
            </a:r>
            <a:r>
              <a:rPr lang="ro-RO" altLang="ro-RO" sz="2400" dirty="0" smtClean="0">
                <a:solidFill>
                  <a:schemeClr val="tx1"/>
                </a:solidFill>
                <a:latin typeface="Calisto MT" panose="02040603050505030304" pitchFamily="18" charset="0"/>
                <a:cs typeface="Tahoma" panose="020B0604030504040204" pitchFamily="34" charset="0"/>
              </a:rPr>
              <a:t>OMEN nr. </a:t>
            </a:r>
            <a:r>
              <a:rPr lang="en-US" altLang="ro-RO" sz="2400" dirty="0" smtClean="0">
                <a:solidFill>
                  <a:schemeClr val="tx1"/>
                </a:solidFill>
                <a:latin typeface="Calisto MT" panose="02040603050505030304" pitchFamily="18" charset="0"/>
                <a:cs typeface="Tahoma" panose="020B0604030504040204" pitchFamily="34" charset="0"/>
              </a:rPr>
              <a:t>4830/30.08.2018</a:t>
            </a:r>
            <a:endParaRPr lang="en-US" altLang="ro-RO" sz="2400" dirty="0">
              <a:solidFill>
                <a:schemeClr val="tx1"/>
              </a:solidFill>
              <a:latin typeface="Calisto MT" panose="02040603050505030304" pitchFamily="18" charset="0"/>
              <a:cs typeface="Tahoma" panose="020B0604030504040204" pitchFamily="34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361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  <a:solidFill>
            <a:srgbClr val="CCFF66"/>
          </a:solidFill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o-RO" dirty="0">
                <a:solidFill>
                  <a:srgbClr val="000000"/>
                </a:solidFill>
                <a:latin typeface="Times New Roman"/>
                <a:ea typeface="Times New Roman"/>
              </a:rPr>
              <a:t>Spre deosebire de vechea programă școlară de limba latină pentru clasa a VIII-a,  noua programă școlară pentru disciplina </a:t>
            </a:r>
            <a:r>
              <a:rPr lang="ro-RO" b="1" i="1" dirty="0">
                <a:solidFill>
                  <a:srgbClr val="000000"/>
                </a:solidFill>
                <a:latin typeface="Times New Roman"/>
                <a:ea typeface="Times New Roman"/>
              </a:rPr>
              <a:t>Elemente de limbă latină și cultură romanică </a:t>
            </a:r>
            <a:r>
              <a:rPr lang="ro-RO" dirty="0">
                <a:solidFill>
                  <a:srgbClr val="000000"/>
                </a:solidFill>
                <a:latin typeface="Times New Roman"/>
                <a:ea typeface="Times New Roman"/>
              </a:rPr>
              <a:t>pune în valoare:</a:t>
            </a:r>
            <a:endParaRPr lang="en-US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o-RO" b="1" i="1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o-RO" i="1" dirty="0">
                <a:solidFill>
                  <a:srgbClr val="000000"/>
                </a:solidFill>
                <a:latin typeface="Times New Roman"/>
                <a:ea typeface="Times New Roman"/>
              </a:rPr>
              <a:t>compararea structurii numelor/verbelor din limba latină cu cele din limba română; </a:t>
            </a:r>
            <a:endParaRPr lang="en-US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o-RO" i="1" dirty="0">
                <a:solidFill>
                  <a:srgbClr val="000000"/>
                </a:solidFill>
                <a:latin typeface="Times New Roman"/>
                <a:ea typeface="Times New Roman"/>
              </a:rPr>
              <a:t>- discriminarea, prin analogie cu limba română: singular/plural, masculin/feminin/neutru, categorii morfosintactice ale verbului/numelui etc.; </a:t>
            </a:r>
            <a:endParaRPr lang="en-US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o-RO" i="1" dirty="0">
                <a:solidFill>
                  <a:srgbClr val="000000"/>
                </a:solidFill>
                <a:latin typeface="Times New Roman"/>
                <a:ea typeface="Times New Roman"/>
              </a:rPr>
              <a:t>- recunoașterea unor elemente lexicale latine în limbajele specializate (termeni științifici de uz școlar, abrevieri recurente, expresii uzuale etc.); </a:t>
            </a:r>
            <a:endParaRPr lang="en-US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  <a:solidFill>
            <a:srgbClr val="CCFF66"/>
          </a:solidFill>
        </p:spPr>
        <p:txBody>
          <a:bodyPr>
            <a:normAutofit fontScale="92500"/>
          </a:bodyPr>
          <a:lstStyle/>
          <a:p>
            <a:pPr algn="just">
              <a:spcAft>
                <a:spcPts val="0"/>
              </a:spcAft>
            </a:pPr>
            <a:r>
              <a:rPr lang="ro-RO" i="1" dirty="0">
                <a:solidFill>
                  <a:srgbClr val="000000"/>
                </a:solidFill>
                <a:latin typeface="Times New Roman"/>
                <a:ea typeface="Times New Roman"/>
              </a:rPr>
              <a:t>- exerciţii lexicale specifice: derivare cu sufixe şi prefixe de origine latină; compunere cu prefixoide şi sufixoide de origine latină/greacă; stabilirea unor relaţii de sinonimie, antonimie, omonimie în limba română /alte limbi, prin intermediul etimonului latin; </a:t>
            </a:r>
            <a:endParaRPr lang="en-US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o-RO" i="1" dirty="0">
                <a:solidFill>
                  <a:srgbClr val="000000"/>
                </a:solidFill>
                <a:latin typeface="Times New Roman"/>
                <a:ea typeface="Times New Roman"/>
              </a:rPr>
              <a:t>- sesizarea şi corectarea greşelilor frecvente de limbă română (de exemplu, pleonasmul), prin raportare la limba latină. </a:t>
            </a:r>
            <a:endParaRPr lang="en-US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0" indent="0">
              <a:buNone/>
            </a:pPr>
            <a:endParaRPr lang="ro-RO" b="1" dirty="0" smtClean="0"/>
          </a:p>
          <a:p>
            <a:pPr marL="0" indent="0">
              <a:buNone/>
            </a:pPr>
            <a:r>
              <a:rPr lang="ro-RO" b="1" dirty="0" smtClean="0"/>
              <a:t>În </a:t>
            </a:r>
            <a:r>
              <a:rPr lang="ro-RO" b="1" dirty="0"/>
              <a:t>ceea ce privește domeniul cultural, se acordă o atenție deosebită valorilor greco-romane perene: </a:t>
            </a:r>
            <a:endParaRPr lang="en-US" dirty="0"/>
          </a:p>
          <a:p>
            <a:r>
              <a:rPr lang="ro-RO" i="1" dirty="0"/>
              <a:t>1. Modele de gândire și de raportare la lume, fundamentate etic (adevărul, binele personal/ public, moderația, gloria etc.), civic (dialog, respect pentru celălalt, responsabilitate, cultura legii) și științific </a:t>
            </a:r>
            <a:endParaRPr lang="en-US" dirty="0"/>
          </a:p>
          <a:p>
            <a:r>
              <a:rPr lang="ro-RO" i="1" dirty="0"/>
              <a:t>2. Modele estetice în artă</a:t>
            </a:r>
            <a:r>
              <a:rPr lang="ro-RO" dirty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  <a:solidFill>
            <a:srgbClr val="CCFF66"/>
          </a:solidFill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r>
              <a:rPr lang="ro-RO" dirty="0">
                <a:solidFill>
                  <a:srgbClr val="000000"/>
                </a:solidFill>
                <a:latin typeface="Times New Roman"/>
                <a:ea typeface="Times New Roman"/>
              </a:rPr>
              <a:t>Noţiunile fundamentale de cultură clasică, sintetizate pe domenii majore (viața privată, viața publică/politică, religia și mitologia, arta) rezultă din corelarea informaţiilor lingvistice cu cele culturale într-un context natural de interferență (texte-suport, activități de învățare care să vizeze mai multe componente).</a:t>
            </a:r>
            <a:endParaRPr lang="en-US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o-RO" dirty="0">
                <a:solidFill>
                  <a:srgbClr val="000000"/>
                </a:solidFill>
                <a:latin typeface="Times New Roman"/>
                <a:ea typeface="Times New Roman"/>
              </a:rPr>
              <a:t>Se recomandă realizarea unor proiecte didactice pe teme de civilizație greco-romană, care să implice documentarea (surse în format tradițional – enciclopedii, dicționare mitologice, atlase istorice, alte lucrări științifice; surse digitale). Demersul didactic poate fi structurat/completat prin strategii/metode de învăţare diverse, precum: brainstormingul, conversația euristică dirijată, învăţarea intuitivă, problematizarea, jocul didactic/dramatizarea, dezbaterea, concursul, uzul coerent al softurilor educaționale.</a:t>
            </a:r>
            <a:endParaRPr lang="en-US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  <a:solidFill>
            <a:srgbClr val="CCFF66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b="1" dirty="0"/>
              <a:t>Resurse educaționale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o-RO" b="1" dirty="0"/>
              <a:t>Bibliografie</a:t>
            </a:r>
            <a:endParaRPr lang="en-US" dirty="0"/>
          </a:p>
          <a:p>
            <a:pPr lvl="0"/>
            <a:r>
              <a:rPr lang="ro-RO" dirty="0"/>
              <a:t>Pierre </a:t>
            </a:r>
            <a:r>
              <a:rPr lang="ro-RO" dirty="0" err="1"/>
              <a:t>Grimal</a:t>
            </a:r>
            <a:r>
              <a:rPr lang="ro-RO" dirty="0"/>
              <a:t> - </a:t>
            </a:r>
            <a:r>
              <a:rPr lang="ro-RO" i="1" dirty="0"/>
              <a:t>Civilizaţia romană</a:t>
            </a:r>
            <a:endParaRPr lang="en-US" dirty="0"/>
          </a:p>
          <a:p>
            <a:pPr lvl="0"/>
            <a:r>
              <a:rPr lang="ro-RO" dirty="0"/>
              <a:t>Jean Claude </a:t>
            </a:r>
            <a:r>
              <a:rPr lang="ro-RO" dirty="0" err="1"/>
              <a:t>Fredouille</a:t>
            </a:r>
            <a:r>
              <a:rPr lang="ro-RO" dirty="0"/>
              <a:t> - </a:t>
            </a:r>
            <a:r>
              <a:rPr lang="ro-RO" i="1" dirty="0"/>
              <a:t>Enciclopedia civilizaţiei romane</a:t>
            </a:r>
            <a:endParaRPr lang="en-US" dirty="0"/>
          </a:p>
          <a:p>
            <a:pPr lvl="0"/>
            <a:r>
              <a:rPr lang="ro-RO" dirty="0"/>
              <a:t>Coord. Dumitru Tudor - </a:t>
            </a:r>
            <a:r>
              <a:rPr lang="ro-RO" i="1" dirty="0"/>
              <a:t>Enciclopedia civilizaţiei romane</a:t>
            </a:r>
            <a:endParaRPr lang="en-US" dirty="0"/>
          </a:p>
          <a:p>
            <a:pPr lvl="0"/>
            <a:r>
              <a:rPr lang="ro-RO" dirty="0" err="1"/>
              <a:t>Indro</a:t>
            </a:r>
            <a:r>
              <a:rPr lang="ro-RO" dirty="0"/>
              <a:t> </a:t>
            </a:r>
            <a:r>
              <a:rPr lang="ro-RO" dirty="0" err="1"/>
              <a:t>Montanelli</a:t>
            </a:r>
            <a:r>
              <a:rPr lang="ro-RO" dirty="0"/>
              <a:t> – </a:t>
            </a:r>
            <a:r>
              <a:rPr lang="ro-RO" i="1" dirty="0"/>
              <a:t>Roma, o istorie inedită</a:t>
            </a:r>
            <a:endParaRPr lang="en-US" dirty="0"/>
          </a:p>
          <a:p>
            <a:pPr lvl="0"/>
            <a:r>
              <a:rPr lang="ro-RO" dirty="0"/>
              <a:t>Margaret </a:t>
            </a:r>
            <a:r>
              <a:rPr lang="ro-RO" dirty="0" err="1"/>
              <a:t>Oliphant</a:t>
            </a:r>
            <a:r>
              <a:rPr lang="ro-RO" dirty="0"/>
              <a:t> -  </a:t>
            </a:r>
            <a:r>
              <a:rPr lang="ro-RO" i="1" dirty="0"/>
              <a:t>Atlasul lumii antice</a:t>
            </a:r>
            <a:endParaRPr lang="en-US" dirty="0"/>
          </a:p>
          <a:p>
            <a:pPr lvl="0"/>
            <a:r>
              <a:rPr lang="ro-RO" dirty="0"/>
              <a:t>Flavio Conti - </a:t>
            </a:r>
            <a:r>
              <a:rPr lang="ro-RO" i="1" dirty="0"/>
              <a:t>Atlasul Romei antice </a:t>
            </a:r>
            <a:endParaRPr lang="en-US" dirty="0"/>
          </a:p>
          <a:p>
            <a:pPr lvl="0"/>
            <a:r>
              <a:rPr lang="ro-RO" dirty="0"/>
              <a:t>Anna </a:t>
            </a:r>
            <a:r>
              <a:rPr lang="ro-RO" dirty="0" err="1"/>
              <a:t>Ferrarri</a:t>
            </a:r>
            <a:r>
              <a:rPr lang="ro-RO" dirty="0"/>
              <a:t> – </a:t>
            </a:r>
            <a:r>
              <a:rPr lang="ro-RO" i="1" dirty="0"/>
              <a:t>Dicţionar de mitologie greacă şi romană</a:t>
            </a:r>
            <a:endParaRPr lang="en-US" dirty="0"/>
          </a:p>
          <a:p>
            <a:pPr lvl="0"/>
            <a:r>
              <a:rPr lang="ro-RO" dirty="0"/>
              <a:t>Victor Kernbach - </a:t>
            </a:r>
            <a:r>
              <a:rPr lang="ro-RO" i="1" dirty="0"/>
              <a:t>Dicţionar de mitologie generală</a:t>
            </a:r>
            <a:endParaRPr lang="en-US" dirty="0"/>
          </a:p>
          <a:p>
            <a:pPr lvl="0"/>
            <a:r>
              <a:rPr lang="ro-RO" dirty="0"/>
              <a:t>N. A. </a:t>
            </a:r>
            <a:r>
              <a:rPr lang="ro-RO" dirty="0" err="1"/>
              <a:t>Kun</a:t>
            </a:r>
            <a:r>
              <a:rPr lang="ro-RO" dirty="0"/>
              <a:t> -  </a:t>
            </a:r>
            <a:r>
              <a:rPr lang="ro-RO" i="1" dirty="0"/>
              <a:t>Legendele şi miturile Greciei antice</a:t>
            </a:r>
            <a:endParaRPr lang="en-US" dirty="0"/>
          </a:p>
          <a:p>
            <a:pPr lvl="0"/>
            <a:r>
              <a:rPr lang="ro-RO" dirty="0"/>
              <a:t>Eugen Munteanu - </a:t>
            </a:r>
            <a:r>
              <a:rPr lang="ro-RO" i="1" dirty="0" err="1"/>
              <a:t>Aeterna</a:t>
            </a:r>
            <a:r>
              <a:rPr lang="ro-RO" i="1" dirty="0"/>
              <a:t> </a:t>
            </a:r>
            <a:r>
              <a:rPr lang="ro-RO" i="1" dirty="0" err="1"/>
              <a:t>latinitas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  <a:solidFill>
            <a:srgbClr val="CCFF66"/>
          </a:solidFill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Font typeface="Courier New" pitchFamily="49" charset="0"/>
              <a:buChar char="o"/>
              <a:tabLst>
                <a:tab pos="518160" algn="l"/>
              </a:tabLst>
            </a:pPr>
            <a:r>
              <a:rPr lang="ro-RO" dirty="0">
                <a:latin typeface="Times New Roman"/>
                <a:ea typeface="Times New Roman"/>
                <a:cs typeface="Times New Roman"/>
              </a:rPr>
              <a:t>Virgil Matei</a:t>
            </a:r>
            <a:r>
              <a:rPr lang="ro-RO" i="1" dirty="0">
                <a:latin typeface="Times New Roman"/>
                <a:ea typeface="Times New Roman"/>
                <a:cs typeface="Times New Roman"/>
              </a:rPr>
              <a:t> –</a:t>
            </a:r>
            <a:r>
              <a:rPr lang="ro-RO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o-RO" i="1" dirty="0">
                <a:latin typeface="Times New Roman"/>
                <a:ea typeface="Times New Roman"/>
                <a:cs typeface="Times New Roman"/>
              </a:rPr>
              <a:t>Dicţionar de maxime, reflecţii, expresii latine comentate </a:t>
            </a:r>
            <a:endParaRPr lang="en-US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tabLst>
                <a:tab pos="518160" algn="l"/>
              </a:tabLst>
            </a:pPr>
            <a:r>
              <a:rPr lang="ro-RO" dirty="0">
                <a:latin typeface="Times New Roman"/>
                <a:ea typeface="Times New Roman"/>
                <a:cs typeface="Times New Roman"/>
              </a:rPr>
              <a:t>Vasile D. Diaconu şi Maria </a:t>
            </a:r>
            <a:r>
              <a:rPr lang="ro-RO" dirty="0" err="1">
                <a:latin typeface="Times New Roman"/>
                <a:ea typeface="Times New Roman"/>
                <a:cs typeface="Times New Roman"/>
              </a:rPr>
              <a:t>Marinescu-Himu</a:t>
            </a:r>
            <a:r>
              <a:rPr lang="ro-RO" dirty="0">
                <a:latin typeface="Times New Roman"/>
                <a:ea typeface="Times New Roman"/>
                <a:cs typeface="Times New Roman"/>
              </a:rPr>
              <a:t>  - </a:t>
            </a:r>
            <a:r>
              <a:rPr lang="ro-RO" i="1" dirty="0">
                <a:latin typeface="Times New Roman"/>
                <a:ea typeface="Times New Roman"/>
                <a:cs typeface="Times New Roman"/>
              </a:rPr>
              <a:t>Proverbe şi cugetări latine</a:t>
            </a:r>
            <a:endParaRPr lang="en-US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tabLst>
                <a:tab pos="518160" algn="l"/>
              </a:tabLst>
            </a:pPr>
            <a:r>
              <a:rPr lang="ro-RO" dirty="0">
                <a:latin typeface="Times New Roman"/>
                <a:ea typeface="Times New Roman"/>
                <a:cs typeface="Times New Roman"/>
              </a:rPr>
              <a:t>Coord. N.I. Barbu şi Adelina </a:t>
            </a:r>
            <a:r>
              <a:rPr lang="ro-RO" dirty="0" err="1">
                <a:latin typeface="Times New Roman"/>
                <a:ea typeface="Times New Roman"/>
                <a:cs typeface="Times New Roman"/>
              </a:rPr>
              <a:t>Piatkowski</a:t>
            </a:r>
            <a:r>
              <a:rPr lang="ro-RO" dirty="0">
                <a:latin typeface="Times New Roman"/>
                <a:ea typeface="Times New Roman"/>
                <a:cs typeface="Times New Roman"/>
              </a:rPr>
              <a:t> -  </a:t>
            </a:r>
            <a:r>
              <a:rPr lang="ro-RO" i="1" dirty="0">
                <a:latin typeface="Times New Roman"/>
                <a:ea typeface="Times New Roman"/>
                <a:cs typeface="Times New Roman"/>
              </a:rPr>
              <a:t>Scriitori greci şi latini. Mic dicționar</a:t>
            </a:r>
            <a:endParaRPr lang="en-US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tabLst>
                <a:tab pos="518160" algn="l"/>
              </a:tabLst>
            </a:pPr>
            <a:r>
              <a:rPr lang="ro-RO" dirty="0">
                <a:latin typeface="Times New Roman"/>
                <a:ea typeface="Times New Roman"/>
                <a:cs typeface="Times New Roman"/>
              </a:rPr>
              <a:t>Eugen Cizek – </a:t>
            </a:r>
            <a:r>
              <a:rPr lang="ro-RO" i="1" dirty="0">
                <a:latin typeface="Times New Roman"/>
                <a:ea typeface="Times New Roman"/>
                <a:cs typeface="Times New Roman"/>
              </a:rPr>
              <a:t>Istoria literaturii latine</a:t>
            </a:r>
            <a:r>
              <a:rPr lang="ro-RO" dirty="0">
                <a:latin typeface="Times New Roman"/>
                <a:ea typeface="Times New Roman"/>
                <a:cs typeface="Times New Roman"/>
              </a:rPr>
              <a:t>, vol. I şi II</a:t>
            </a:r>
            <a:endParaRPr lang="en-US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tabLst>
                <a:tab pos="518160" algn="l"/>
              </a:tabLst>
            </a:pPr>
            <a:r>
              <a:rPr lang="ro-RO" dirty="0">
                <a:latin typeface="Times New Roman"/>
                <a:ea typeface="Times New Roman"/>
                <a:cs typeface="Times New Roman"/>
              </a:rPr>
              <a:t>Pierre </a:t>
            </a:r>
            <a:r>
              <a:rPr lang="ro-RO" dirty="0" err="1">
                <a:latin typeface="Times New Roman"/>
                <a:ea typeface="Times New Roman"/>
                <a:cs typeface="Times New Roman"/>
              </a:rPr>
              <a:t>Grimal</a:t>
            </a:r>
            <a:r>
              <a:rPr lang="ro-RO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o-RO" i="1" dirty="0">
                <a:latin typeface="Times New Roman"/>
                <a:ea typeface="Times New Roman"/>
                <a:cs typeface="Times New Roman"/>
              </a:rPr>
              <a:t>Literatura latină</a:t>
            </a:r>
            <a:endParaRPr lang="en-US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tabLst>
                <a:tab pos="518160" algn="l"/>
              </a:tabLst>
            </a:pPr>
            <a:r>
              <a:rPr lang="ro-RO" dirty="0">
                <a:latin typeface="Times New Roman"/>
                <a:ea typeface="Times New Roman"/>
                <a:cs typeface="Times New Roman"/>
              </a:rPr>
              <a:t>Jean </a:t>
            </a:r>
            <a:r>
              <a:rPr lang="ro-RO" dirty="0" err="1">
                <a:latin typeface="Times New Roman"/>
                <a:ea typeface="Times New Roman"/>
                <a:cs typeface="Times New Roman"/>
              </a:rPr>
              <a:t>Bayet</a:t>
            </a:r>
            <a:r>
              <a:rPr lang="ro-RO" dirty="0">
                <a:latin typeface="Times New Roman"/>
                <a:ea typeface="Times New Roman"/>
                <a:cs typeface="Times New Roman"/>
              </a:rPr>
              <a:t> - </a:t>
            </a:r>
            <a:r>
              <a:rPr lang="ro-RO" i="1" dirty="0">
                <a:latin typeface="Times New Roman"/>
                <a:ea typeface="Times New Roman"/>
                <a:cs typeface="Times New Roman"/>
              </a:rPr>
              <a:t>Literatura latină</a:t>
            </a:r>
            <a:endParaRPr lang="en-US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tabLst>
                <a:tab pos="518160" algn="l"/>
              </a:tabLst>
            </a:pPr>
            <a:r>
              <a:rPr lang="ro-RO" dirty="0">
                <a:latin typeface="Times New Roman"/>
                <a:ea typeface="Times New Roman"/>
                <a:cs typeface="Times New Roman"/>
              </a:rPr>
              <a:t>Maria Pârlog -  </a:t>
            </a:r>
            <a:r>
              <a:rPr lang="ro-RO" i="1" dirty="0">
                <a:latin typeface="Times New Roman"/>
                <a:ea typeface="Times New Roman"/>
                <a:cs typeface="Times New Roman"/>
              </a:rPr>
              <a:t>Gramatica limbii latine</a:t>
            </a:r>
            <a:endParaRPr lang="en-US" dirty="0">
              <a:latin typeface="Calibri"/>
              <a:ea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  <a:solidFill>
            <a:srgbClr val="CCFF66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b="1" dirty="0"/>
              <a:t>Filme documentare</a:t>
            </a:r>
            <a:endParaRPr lang="en-US" dirty="0"/>
          </a:p>
          <a:p>
            <a:r>
              <a:rPr lang="ro-RO" i="1" dirty="0"/>
              <a:t>Misterele istoriei Romei</a:t>
            </a:r>
            <a:r>
              <a:rPr lang="ro-RO" dirty="0"/>
              <a:t> - Discovery</a:t>
            </a:r>
            <a:endParaRPr lang="en-US" dirty="0"/>
          </a:p>
          <a:p>
            <a:r>
              <a:rPr lang="ro-RO" i="1" dirty="0"/>
              <a:t>Roma - puterea și gloria</a:t>
            </a:r>
            <a:endParaRPr lang="en-US" dirty="0"/>
          </a:p>
          <a:p>
            <a:r>
              <a:rPr lang="ro-RO" i="1" dirty="0"/>
              <a:t>Adevărații gladiatori</a:t>
            </a:r>
            <a:r>
              <a:rPr lang="ro-RO" dirty="0"/>
              <a:t> - Discovery</a:t>
            </a:r>
            <a:endParaRPr lang="en-US" dirty="0"/>
          </a:p>
          <a:p>
            <a:r>
              <a:rPr lang="ro-RO" i="1" dirty="0"/>
              <a:t>Surprinzătoarea istorie a Romei</a:t>
            </a:r>
            <a:r>
              <a:rPr lang="ro-RO" dirty="0"/>
              <a:t> - Discovery</a:t>
            </a:r>
            <a:endParaRPr lang="en-US" dirty="0"/>
          </a:p>
          <a:p>
            <a:r>
              <a:rPr lang="ro-RO" i="1" dirty="0"/>
              <a:t>Eu sunt Caesar</a:t>
            </a:r>
            <a:r>
              <a:rPr lang="ro-RO" dirty="0"/>
              <a:t> - BBC</a:t>
            </a:r>
            <a:endParaRPr lang="en-US" dirty="0"/>
          </a:p>
          <a:p>
            <a:r>
              <a:rPr lang="ro-RO" i="1" dirty="0" err="1"/>
              <a:t>Ancient</a:t>
            </a:r>
            <a:r>
              <a:rPr lang="ro-RO" i="1" dirty="0"/>
              <a:t> Rome. The </a:t>
            </a:r>
            <a:r>
              <a:rPr lang="ro-RO" i="1" dirty="0" err="1"/>
              <a:t>Rise</a:t>
            </a:r>
            <a:r>
              <a:rPr lang="ro-RO" i="1" dirty="0"/>
              <a:t> </a:t>
            </a:r>
            <a:r>
              <a:rPr lang="ro-RO" i="1" dirty="0" err="1"/>
              <a:t>and</a:t>
            </a:r>
            <a:r>
              <a:rPr lang="ro-RO" i="1" dirty="0"/>
              <a:t> </a:t>
            </a:r>
            <a:r>
              <a:rPr lang="ro-RO" i="1" dirty="0" err="1"/>
              <a:t>Fall</a:t>
            </a:r>
            <a:r>
              <a:rPr lang="ro-RO" i="1" dirty="0"/>
              <a:t> of an Empire</a:t>
            </a:r>
            <a:r>
              <a:rPr lang="ro-RO" dirty="0"/>
              <a:t> - BBC</a:t>
            </a:r>
            <a:endParaRPr lang="en-US" dirty="0"/>
          </a:p>
          <a:p>
            <a:r>
              <a:rPr lang="ro-RO" i="1" dirty="0"/>
              <a:t>Gloria și decăderea Romei</a:t>
            </a:r>
            <a:endParaRPr lang="en-US" dirty="0"/>
          </a:p>
          <a:p>
            <a:r>
              <a:rPr lang="ro-RO" i="1" dirty="0"/>
              <a:t>Megastructuri antice -</a:t>
            </a:r>
            <a:r>
              <a:rPr lang="ro-RO" dirty="0"/>
              <a:t> </a:t>
            </a:r>
            <a:r>
              <a:rPr lang="ro-RO" i="1" dirty="0"/>
              <a:t>Colosseum</a:t>
            </a:r>
            <a:r>
              <a:rPr lang="ro-RO" dirty="0"/>
              <a:t> -  National Geographic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6554788" cy="3767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b="1" smtClean="0"/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o-RO" altLang="en-US" sz="3600" b="1" smtClean="0">
                <a:latin typeface="Cambria" pitchFamily="18" charset="0"/>
              </a:rPr>
              <a:t>PORTOFOLIUL </a:t>
            </a:r>
            <a:r>
              <a:rPr lang="en-US" altLang="en-US" sz="3600" b="1" smtClean="0">
                <a:latin typeface="Cambria" pitchFamily="18" charset="0"/>
              </a:rPr>
              <a:t>RESPONSABILULU</a:t>
            </a:r>
            <a:r>
              <a:rPr lang="ro-RO" altLang="en-US" sz="3600" b="1" smtClean="0">
                <a:latin typeface="Cambria" pitchFamily="18" charset="0"/>
              </a:rPr>
              <a:t>I DE CATEDRĂ</a:t>
            </a:r>
          </a:p>
        </p:txBody>
      </p:sp>
    </p:spTree>
    <p:extLst>
      <p:ext uri="{BB962C8B-B14F-4D97-AF65-F5344CB8AC3E}">
        <p14:creationId xmlns:p14="http://schemas.microsoft.com/office/powerpoint/2010/main" val="16300444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689600"/>
          </a:xfrm>
        </p:spPr>
        <p:txBody>
          <a:bodyPr/>
          <a:lstStyle/>
          <a:p>
            <a:pPr marL="365125" indent="-255588" algn="just" eaLnBrk="1" hangingPunct="1">
              <a:lnSpc>
                <a:spcPct val="70000"/>
              </a:lnSpc>
              <a:spcAft>
                <a:spcPct val="0"/>
              </a:spcAft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Tabel  nominal cu membrii catedrei şi datele lor personale (telefon,</a:t>
            </a:r>
          </a:p>
          <a:p>
            <a:pPr marL="365125" indent="-255588" algn="just" eaLnBrk="1" hangingPunct="1">
              <a:lnSpc>
                <a:spcPct val="70000"/>
              </a:lnSpc>
              <a:spcAft>
                <a:spcPct val="0"/>
              </a:spcAft>
              <a:buFont typeface="Arial" charset="0"/>
              <a:buNone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 adresa de e-mail, şcoala de provenienţă, grad didactic, specialitatea, </a:t>
            </a:r>
          </a:p>
          <a:p>
            <a:pPr marL="365125" indent="-255588" algn="just" eaLnBrk="1" hangingPunct="1">
              <a:lnSpc>
                <a:spcPct val="70000"/>
              </a:lnSpc>
              <a:spcAft>
                <a:spcPct val="0"/>
              </a:spcAft>
              <a:buFont typeface="Arial" charset="0"/>
              <a:buNone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vechimea în învăţământ etc.);</a:t>
            </a:r>
          </a:p>
          <a:p>
            <a:pPr marL="365125" indent="-255588" algn="just" eaLnBrk="1" hangingPunct="1">
              <a:lnSpc>
                <a:spcPct val="70000"/>
              </a:lnSpc>
              <a:spcAft>
                <a:spcPct val="0"/>
              </a:spcAft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Planul de activităţi metodico-ştiinţifice ale catedrei pentru anul școlar  în curs;</a:t>
            </a:r>
            <a:endParaRPr lang="ro-RO" altLang="en-US" smtClean="0">
              <a:solidFill>
                <a:srgbClr val="FF0000"/>
              </a:solidFill>
              <a:latin typeface="Cambria" pitchFamily="18" charset="0"/>
            </a:endParaRPr>
          </a:p>
          <a:p>
            <a:pPr marL="365125" indent="-255588" algn="just" eaLnBrk="1" hangingPunct="1">
              <a:lnSpc>
                <a:spcPct val="70000"/>
              </a:lnSpc>
              <a:spcAft>
                <a:spcPct val="0"/>
              </a:spcAft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Raportul de activitate la nivel de catedră pentru anul şcolar anterior / semestrul anterior;</a:t>
            </a:r>
          </a:p>
          <a:p>
            <a:pPr marL="365125" indent="-255588" algn="just" eaLnBrk="1" hangingPunct="1">
              <a:lnSpc>
                <a:spcPct val="70000"/>
              </a:lnSpc>
              <a:spcAft>
                <a:spcPct val="0"/>
              </a:spcAft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Planul managerial al catedrei</a:t>
            </a:r>
            <a:r>
              <a:rPr lang="en-US" altLang="en-US" smtClean="0">
                <a:solidFill>
                  <a:schemeClr val="bg1"/>
                </a:solidFill>
                <a:latin typeface="Cambria" pitchFamily="18" charset="0"/>
              </a:rPr>
              <a:t>;</a:t>
            </a:r>
            <a:endParaRPr lang="ro-RO" altLang="en-US" smtClean="0">
              <a:solidFill>
                <a:schemeClr val="bg1"/>
              </a:solidFill>
              <a:latin typeface="Cambria" pitchFamily="18" charset="0"/>
            </a:endParaRPr>
          </a:p>
          <a:p>
            <a:pPr marL="365125" indent="-255588" algn="just" eaLnBrk="1" hangingPunct="1">
              <a:lnSpc>
                <a:spcPct val="70000"/>
              </a:lnSpc>
              <a:spcAft>
                <a:spcPct val="0"/>
              </a:spcAft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Calendarul şi tematica activităţilor de catedră;</a:t>
            </a:r>
          </a:p>
          <a:p>
            <a:pPr marL="365125" indent="-255588" algn="just" eaLnBrk="1" hangingPunct="1">
              <a:lnSpc>
                <a:spcPct val="70000"/>
              </a:lnSpc>
              <a:spcAft>
                <a:spcPct val="0"/>
              </a:spcAft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Procesele-verbale ale şedinţelor de catedră</a:t>
            </a:r>
            <a:r>
              <a:rPr lang="en-US" altLang="en-US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;</a:t>
            </a:r>
          </a:p>
          <a:p>
            <a:pPr marL="365125" indent="-255588" algn="just" eaLnBrk="1" hangingPunct="1">
              <a:lnSpc>
                <a:spcPct val="70000"/>
              </a:lnSpc>
              <a:spcAft>
                <a:spcPct val="0"/>
              </a:spcAft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Programele şcolare valabile în anul şcolar în curs ;</a:t>
            </a:r>
          </a:p>
          <a:p>
            <a:pPr marL="365125" indent="-255588" algn="just" eaLnBrk="1" hangingPunct="1">
              <a:lnSpc>
                <a:spcPct val="70000"/>
              </a:lnSpc>
              <a:spcAft>
                <a:spcPct val="0"/>
              </a:spcAft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Programele pentru examenele naţionale (Evaluare naţională – clasa a VI-a, Evaluarea națională – clasa a VIII-a, Bacalaureat) şi pentru concursurile şcolare;</a:t>
            </a:r>
          </a:p>
          <a:p>
            <a:pPr marL="365125" indent="-255588" algn="just" eaLnBrk="1" hangingPunct="1">
              <a:lnSpc>
                <a:spcPct val="70000"/>
              </a:lnSpc>
              <a:spcAft>
                <a:spcPct val="0"/>
              </a:spcAft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Planificările calendaristice ale membrilor catedrei;</a:t>
            </a:r>
          </a:p>
          <a:p>
            <a:pPr marL="365125" indent="-255588" algn="just" eaLnBrk="1" hangingPunct="1">
              <a:lnSpc>
                <a:spcPct val="70000"/>
              </a:lnSpc>
              <a:spcAft>
                <a:spcPct val="0"/>
              </a:spcAft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Planurile-cadru pentru anul şcolar în curs;</a:t>
            </a:r>
          </a:p>
          <a:p>
            <a:pPr marL="365125" indent="-255588" algn="just" eaLnBrk="1" hangingPunct="1">
              <a:lnSpc>
                <a:spcPct val="70000"/>
              </a:lnSpc>
              <a:spcAft>
                <a:spcPct val="0"/>
              </a:spcAft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Materialele ştiinţifice şi metodice prezentate în cadrul activităţilor de catedră ;</a:t>
            </a:r>
          </a:p>
          <a:p>
            <a:pPr marL="365125" indent="-255588" algn="just" eaLnBrk="1" hangingPunct="1">
              <a:lnSpc>
                <a:spcPct val="70000"/>
              </a:lnSpc>
              <a:spcAft>
                <a:spcPct val="0"/>
              </a:spcAft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Calendarul olimpiadelor şi al concursurilor şcolare la care participă elevii unității de învățământ;</a:t>
            </a:r>
          </a:p>
          <a:p>
            <a:pPr marL="365125" indent="-255588" algn="just" eaLnBrk="1" hangingPunct="1">
              <a:lnSpc>
                <a:spcPct val="70000"/>
              </a:lnSpc>
              <a:spcAft>
                <a:spcPct val="0"/>
              </a:spcAft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Rezultate la olimpiade şi concursuri şcolare. </a:t>
            </a:r>
          </a:p>
        </p:txBody>
      </p:sp>
    </p:spTree>
    <p:extLst>
      <p:ext uri="{BB962C8B-B14F-4D97-AF65-F5344CB8AC3E}">
        <p14:creationId xmlns:p14="http://schemas.microsoft.com/office/powerpoint/2010/main" val="264525352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3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9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2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5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8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3" grpId="1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295400" y="609600"/>
            <a:ext cx="5792788" cy="37671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altLang="en-US" smtClean="0"/>
          </a:p>
          <a:p>
            <a:pPr marL="0" indent="0"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3600" b="1" smtClean="0">
                <a:latin typeface="Cambria" pitchFamily="18" charset="0"/>
              </a:rPr>
              <a:t>PORTOFOLIUL PROFESORULUI</a:t>
            </a:r>
            <a:endParaRPr lang="ro-RO" altLang="en-US" sz="3600" b="1" smtClean="0">
              <a:latin typeface="Cambria" pitchFamily="18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73579ADE-159C-4A65-B6DE-25BE6A30075F}" type="slidenum">
              <a:rPr lang="en-US" altLang="en-US">
                <a:solidFill>
                  <a:srgbClr val="FFFFFF"/>
                </a:solidFill>
                <a:latin typeface="Franklin Gothic Book" pitchFamily="34" charset="0"/>
              </a:rPr>
              <a:pPr/>
              <a:t>38</a:t>
            </a:fld>
            <a:endParaRPr lang="en-US" alt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stituent conținut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3246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u="sng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Partea I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: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CV (cu documente justificative),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structura anului școlar,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încadrarea (clase, nr. de ore),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orarul,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fișa postului,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calendarul activităților pe anul în curs.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u="sng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Partea a II-a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: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programele școlare,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programele opționalelor în derulare,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planificarea anuală și semestrială a materiei pe unități de învățare,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proiecte didactice,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teste de evaluare inițială, curentă și sumativă, însoţite de bareme, 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interpretarea rezultatelor, măsuri ameliorative,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modalități alternative de evaluare (proiecte, referate, portofolii întocmite de elevi),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fișe de lucru,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caietul –catalog,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inventarul materialului didactic din școală,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fișe cu asistențe la ore (pentru profesorii debutanți) şi de interasistenţe.</a:t>
            </a:r>
          </a:p>
        </p:txBody>
      </p:sp>
      <p:sp>
        <p:nvSpPr>
          <p:cNvPr id="21507" name="Substituent număr diapozitiv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endParaRPr lang="ro-RO" altLang="en-US">
              <a:solidFill>
                <a:srgbClr val="FFFFFF"/>
              </a:solidFill>
              <a:latin typeface="Franklin Gothic Book" pitchFamily="34" charset="0"/>
            </a:endParaRPr>
          </a:p>
          <a:p>
            <a:fld id="{AC981597-8CDE-4086-A0CC-0923356B77AE}" type="slidenum">
              <a:rPr lang="en-US" altLang="en-US">
                <a:solidFill>
                  <a:srgbClr val="FFFFFF"/>
                </a:solidFill>
                <a:latin typeface="Franklin Gothic Book" pitchFamily="34" charset="0"/>
              </a:rPr>
              <a:pPr/>
              <a:t>39</a:t>
            </a:fld>
            <a:endParaRPr lang="en-US" alt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103" y="449957"/>
            <a:ext cx="6649436" cy="153890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o-RO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o-RO" altLang="en-US" dirty="0" smtClean="0">
                <a:solidFill>
                  <a:schemeClr val="bg1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O</a:t>
            </a:r>
            <a:r>
              <a:rPr lang="it-IT" altLang="en-US" dirty="0" smtClean="0">
                <a:solidFill>
                  <a:schemeClr val="bg1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FERTA NAŢIONALĂ PENTRU MANUALE</a:t>
            </a:r>
            <a:r>
              <a:rPr lang="ro-RO" altLang="en-US" dirty="0" smtClean="0">
                <a:solidFill>
                  <a:schemeClr val="bg1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dirty="0" smtClean="0">
                <a:solidFill>
                  <a:schemeClr val="bg1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ȘCOLARE</a:t>
            </a:r>
            <a:r>
              <a:rPr lang="ro-RO" altLang="en-US" dirty="0" smtClean="0">
                <a:solidFill>
                  <a:schemeClr val="bg1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, AUXILIARE DIDACTICE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2133608"/>
            <a:ext cx="7856934" cy="3777623"/>
          </a:xfrm>
        </p:spPr>
        <p:txBody>
          <a:bodyPr/>
          <a:lstStyle/>
          <a:p>
            <a:pPr>
              <a:buSzPct val="70000"/>
              <a:defRPr/>
            </a:pPr>
            <a:r>
              <a:rPr lang="ro-RO" sz="2400" dirty="0" smtClean="0">
                <a:solidFill>
                  <a:schemeClr val="tx1"/>
                </a:solidFill>
                <a:latin typeface="Calisto MT" panose="02040603050505030304" pitchFamily="18" charset="0"/>
                <a:cs typeface="Tahoma" pitchFamily="34" charset="0"/>
              </a:rPr>
              <a:t>Catalogul </a:t>
            </a:r>
            <a:r>
              <a:rPr lang="ro-RO" sz="2400" dirty="0">
                <a:solidFill>
                  <a:schemeClr val="tx1"/>
                </a:solidFill>
                <a:latin typeface="Calisto MT" panose="02040603050505030304" pitchFamily="18" charset="0"/>
                <a:cs typeface="Tahoma" pitchFamily="34" charset="0"/>
              </a:rPr>
              <a:t>manualelor școlare valabile  în  anul </a:t>
            </a:r>
            <a:r>
              <a:rPr lang="ro-RO" sz="2400" dirty="0" err="1">
                <a:solidFill>
                  <a:schemeClr val="tx1"/>
                </a:solidFill>
                <a:latin typeface="Calisto MT" panose="02040603050505030304" pitchFamily="18" charset="0"/>
                <a:cs typeface="Tahoma" pitchFamily="34" charset="0"/>
              </a:rPr>
              <a:t>şcolar</a:t>
            </a:r>
            <a:r>
              <a:rPr lang="ro-RO" sz="2400" dirty="0">
                <a:solidFill>
                  <a:schemeClr val="tx1"/>
                </a:solidFill>
                <a:latin typeface="Calisto MT" panose="02040603050505030304" pitchFamily="18" charset="0"/>
                <a:cs typeface="Tahoma" pitchFamily="34" charset="0"/>
              </a:rPr>
              <a:t> </a:t>
            </a:r>
            <a:r>
              <a:rPr lang="ro-RO" sz="2400" dirty="0" smtClean="0">
                <a:solidFill>
                  <a:schemeClr val="tx1"/>
                </a:solidFill>
                <a:latin typeface="Calisto MT" panose="02040603050505030304" pitchFamily="18" charset="0"/>
                <a:cs typeface="Tahoma" pitchFamily="34" charset="0"/>
              </a:rPr>
              <a:t>2018-2019 </a:t>
            </a:r>
            <a:r>
              <a:rPr lang="ro-RO" sz="2400" dirty="0">
                <a:solidFill>
                  <a:schemeClr val="tx1"/>
                </a:solidFill>
                <a:latin typeface="Calisto MT" panose="02040603050505030304" pitchFamily="18" charset="0"/>
                <a:cs typeface="Tahoma" pitchFamily="34" charset="0"/>
              </a:rPr>
              <a:t>(retipări</a:t>
            </a:r>
            <a:r>
              <a:rPr lang="en-US" sz="2400" dirty="0" err="1">
                <a:solidFill>
                  <a:schemeClr val="tx1"/>
                </a:solidFill>
                <a:latin typeface="Calisto MT" panose="02040603050505030304" pitchFamily="18" charset="0"/>
                <a:cs typeface="Tahoma" pitchFamily="34" charset="0"/>
              </a:rPr>
              <a:t>ri</a:t>
            </a:r>
            <a:r>
              <a:rPr lang="en-US" sz="2400" dirty="0">
                <a:solidFill>
                  <a:schemeClr val="tx1"/>
                </a:solidFill>
                <a:latin typeface="Calisto MT" panose="02040603050505030304" pitchFamily="18" charset="0"/>
                <a:cs typeface="Tahoma" pitchFamily="34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Calisto MT" panose="02040603050505030304" pitchFamily="18" charset="0"/>
                <a:cs typeface="Tahoma" pitchFamily="34" charset="0"/>
              </a:rPr>
              <a:t>cls. </a:t>
            </a:r>
            <a:r>
              <a:rPr lang="ro-RO" sz="2400" dirty="0" smtClean="0">
                <a:solidFill>
                  <a:schemeClr val="tx1"/>
                </a:solidFill>
                <a:latin typeface="Calisto MT" panose="02040603050505030304" pitchFamily="18" charset="0"/>
                <a:cs typeface="Tahoma" pitchFamily="34" charset="0"/>
              </a:rPr>
              <a:t>I-V și clasele VI-XII</a:t>
            </a:r>
            <a:r>
              <a:rPr lang="ro-RO" sz="2400" dirty="0">
                <a:solidFill>
                  <a:schemeClr val="tx1"/>
                </a:solidFill>
                <a:latin typeface="Calisto MT" panose="02040603050505030304" pitchFamily="18" charset="0"/>
                <a:cs typeface="Tahoma" pitchFamily="34" charset="0"/>
              </a:rPr>
              <a:t>)  poate fi accesat la adresa</a:t>
            </a:r>
            <a:r>
              <a:rPr lang="ro-RO" sz="2400" dirty="0" smtClean="0">
                <a:solidFill>
                  <a:schemeClr val="tx1"/>
                </a:solidFill>
                <a:latin typeface="Calisto MT" panose="02040603050505030304" pitchFamily="18" charset="0"/>
                <a:cs typeface="Tahoma" pitchFamily="34" charset="0"/>
              </a:rPr>
              <a:t>: www.rocnee.eu	</a:t>
            </a:r>
          </a:p>
          <a:p>
            <a:pPr>
              <a:buSzPct val="70000"/>
              <a:defRPr/>
            </a:pPr>
            <a:r>
              <a:rPr lang="ro-RO" sz="2400" dirty="0" smtClean="0">
                <a:solidFill>
                  <a:schemeClr val="tx1"/>
                </a:solidFill>
                <a:latin typeface="Calisto MT" panose="02040603050505030304" pitchFamily="18" charset="0"/>
                <a:cs typeface="Tahoma" pitchFamily="34" charset="0"/>
              </a:rPr>
              <a:t>Manuale școlare digitale - </a:t>
            </a:r>
            <a:r>
              <a:rPr lang="ro-RO" sz="2400" i="1" dirty="0">
                <a:solidFill>
                  <a:schemeClr val="tx1"/>
                </a:solidFill>
                <a:latin typeface="Calisto MT" panose="02040603050505030304" pitchFamily="18" charset="0"/>
              </a:rPr>
              <a:t>Manuale școlare - </a:t>
            </a:r>
            <a:r>
              <a:rPr lang="ro-RO" sz="2400" i="1" dirty="0">
                <a:solidFill>
                  <a:schemeClr val="tx1"/>
                </a:solidFill>
                <a:latin typeface="Calisto MT" panose="02040603050505030304" pitchFamily="18" charset="0"/>
                <a:hlinkClick r:id="rId2"/>
              </a:rPr>
              <a:t>https://</a:t>
            </a:r>
            <a:r>
              <a:rPr lang="ro-RO" sz="2400" i="1" dirty="0" smtClean="0">
                <a:solidFill>
                  <a:schemeClr val="tx1"/>
                </a:solidFill>
                <a:latin typeface="Calisto MT" panose="02040603050505030304" pitchFamily="18" charset="0"/>
                <a:hlinkClick r:id="rId2"/>
              </a:rPr>
              <a:t>www.manuale.edu.ro</a:t>
            </a:r>
            <a:r>
              <a:rPr lang="ro-RO" sz="2400" dirty="0" smtClean="0">
                <a:solidFill>
                  <a:schemeClr val="tx1"/>
                </a:solidFill>
                <a:latin typeface="Calisto MT" panose="02040603050505030304" pitchFamily="18" charset="0"/>
                <a:hlinkClick r:id="rId2"/>
              </a:rPr>
              <a:t>/</a:t>
            </a:r>
            <a:endParaRPr lang="ro-RO" sz="2400" dirty="0" smtClean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>
              <a:buSzPct val="70000"/>
              <a:defRPr/>
            </a:pPr>
            <a:r>
              <a:rPr lang="ro-RO" sz="2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Lista auxiliarelor didactice aprobate de MEN – </a:t>
            </a:r>
            <a:r>
              <a:rPr lang="ro-RO" sz="2400" dirty="0" smtClean="0">
                <a:solidFill>
                  <a:schemeClr val="tx1"/>
                </a:solidFill>
                <a:latin typeface="Calisto MT" panose="02040603050505030304" pitchFamily="18" charset="0"/>
                <a:hlinkClick r:id="rId3"/>
              </a:rPr>
              <a:t>www.edu.ro</a:t>
            </a:r>
            <a:r>
              <a:rPr lang="ro-RO" sz="2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(Învățământ preuniversitar)</a:t>
            </a:r>
          </a:p>
          <a:p>
            <a:pPr>
              <a:buSzPct val="70000"/>
              <a:defRPr/>
            </a:pPr>
            <a:r>
              <a:rPr lang="ro-RO" sz="2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Lista mijloacelor de învățământ aprobate de MEN </a:t>
            </a:r>
            <a:r>
              <a:rPr lang="ro-RO" sz="2400" dirty="0">
                <a:solidFill>
                  <a:schemeClr val="tx1"/>
                </a:solidFill>
                <a:latin typeface="Calisto MT" panose="02040603050505030304" pitchFamily="18" charset="0"/>
              </a:rPr>
              <a:t>- </a:t>
            </a:r>
            <a:r>
              <a:rPr lang="ro-RO" sz="2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www.edu.ro</a:t>
            </a:r>
            <a:endParaRPr lang="ro-RO" sz="24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>
              <a:buSzPct val="70000"/>
              <a:defRPr/>
            </a:pPr>
            <a:endParaRPr lang="ro-RO" sz="24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>
              <a:buSzPct val="70000"/>
              <a:defRPr/>
            </a:pPr>
            <a:endParaRPr lang="ro-RO" dirty="0" smtClean="0">
              <a:solidFill>
                <a:srgbClr val="FF0000"/>
              </a:solidFill>
              <a:latin typeface="Calisto MT" panose="02040603050505030304" pitchFamily="18" charset="0"/>
              <a:cs typeface="Tahoma" pitchFamily="34" charset="0"/>
            </a:endParaRPr>
          </a:p>
          <a:p>
            <a:pPr marL="273050" indent="-273050">
              <a:buSzPct val="70000"/>
              <a:buNone/>
              <a:defRPr/>
            </a:pPr>
            <a:endParaRPr lang="ro-RO" dirty="0" smtClean="0">
              <a:solidFill>
                <a:srgbClr val="FF0000"/>
              </a:solidFill>
              <a:latin typeface="Calisto MT" panose="02040603050505030304" pitchFamily="18" charset="0"/>
              <a:cs typeface="Tahoma" pitchFamily="34" charset="0"/>
            </a:endParaRPr>
          </a:p>
          <a:p>
            <a:pPr marL="273050" indent="-273050">
              <a:buSzPct val="70000"/>
              <a:buNone/>
              <a:defRPr/>
            </a:pPr>
            <a:endParaRPr lang="ro-R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u="sng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Partea a III-a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: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regulamentul,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precizările și programele pentru olimpiadele naționale,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subiecte de olimpiadă propuse,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lista elevilor selectați pentru olimpiade,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rezultatele obținute la diferite competiții/activități specifice disciplinei.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o-RO" altLang="en-US" u="sng" smtClean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u="sng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Partea a IV-a 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:  </a:t>
            </a:r>
            <a:r>
              <a:rPr lang="en-US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roiecte personale sau proiecte/programe în care este angajat pentru implementare 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u="sng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Partea a V-a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: perfecționare</a:t>
            </a:r>
            <a:r>
              <a:rPr lang="en-US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/formare în domeniul disciplinei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u="sng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Partea a VI-a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: materiale didactice,  produse proprii.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ro-RO" altLang="en-US" u="sng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Partea a VII-a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: publicaţii în specialitate.</a:t>
            </a:r>
            <a:endParaRPr lang="en-US" altLang="en-US" smtClean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717AE717-F123-48A4-9A55-8FC1773C3D04}" type="slidenum">
              <a:rPr lang="en-US" altLang="en-US">
                <a:solidFill>
                  <a:srgbClr val="FFFFFF"/>
                </a:solidFill>
                <a:latin typeface="Franklin Gothic Book" pitchFamily="34" charset="0"/>
              </a:rPr>
              <a:pPr/>
              <a:t>40</a:t>
            </a:fld>
            <a:endParaRPr lang="en-US" alt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600200" y="533400"/>
            <a:ext cx="5487988" cy="3767138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en-US" smtClean="0"/>
          </a:p>
          <a:p>
            <a:pPr marL="0" indent="0"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mtClean="0"/>
              <a:t> </a:t>
            </a:r>
            <a:r>
              <a:rPr lang="en-US" altLang="en-US" sz="3600" b="1" smtClean="0">
                <a:latin typeface="Cambria" pitchFamily="18" charset="0"/>
              </a:rPr>
              <a:t>PORTOFOLIUL ELEVULUI</a:t>
            </a:r>
            <a:endParaRPr lang="ro-RO" altLang="en-US" sz="3600" b="1" smtClean="0">
              <a:latin typeface="Cambria" pitchFamily="18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FFC93606-CA05-4391-BEC9-B992F98446E4}" type="slidenum">
              <a:rPr lang="en-US" altLang="en-US">
                <a:solidFill>
                  <a:srgbClr val="FFFFFF"/>
                </a:solidFill>
                <a:latin typeface="Franklin Gothic Book" pitchFamily="34" charset="0"/>
              </a:rPr>
              <a:pPr/>
              <a:t>41</a:t>
            </a:fld>
            <a:endParaRPr lang="en-US" alt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"/>
            <a:ext cx="8305800" cy="5334000"/>
          </a:xfrm>
        </p:spPr>
        <p:txBody>
          <a:bodyPr/>
          <a:lstStyle/>
          <a:p>
            <a:pPr marL="10795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o-RO" altLang="en-US" sz="2400" b="1" smtClean="0">
                <a:solidFill>
                  <a:schemeClr val="bg1"/>
                </a:solidFill>
                <a:latin typeface="Cambria" pitchFamily="18" charset="0"/>
              </a:rPr>
              <a:t>Portofoliul </a:t>
            </a:r>
            <a:r>
              <a:rPr lang="ro-RO" altLang="en-US" sz="2400" smtClean="0">
                <a:solidFill>
                  <a:schemeClr val="bg1"/>
                </a:solidFill>
                <a:latin typeface="Cambria" pitchFamily="18" charset="0"/>
              </a:rPr>
              <a:t>reprezintă </a:t>
            </a:r>
          </a:p>
          <a:p>
            <a:pPr marL="107950" indent="0" algn="just" eaLnBrk="1" hangingPunct="1">
              <a:lnSpc>
                <a:spcPct val="80000"/>
              </a:lnSpc>
              <a:spcAft>
                <a:spcPct val="0"/>
              </a:spcAft>
              <a:buFont typeface="Wingdings 3" pitchFamily="18" charset="2"/>
              <a:buChar char=""/>
            </a:pPr>
            <a:r>
              <a:rPr lang="ro-RO" altLang="en-US" sz="2400" smtClean="0">
                <a:solidFill>
                  <a:schemeClr val="bg1"/>
                </a:solidFill>
                <a:latin typeface="Cambria" pitchFamily="18" charset="0"/>
              </a:rPr>
              <a:t>„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cartea de vizită” a elevului, prin care profesorul poate să-i urmărească progresul – în plan cognitiv, atitudinal şi comportamental – la o anumită disciplină, de-a lungul unui interval mai lung de timp (un semestru sau un an şcolar).</a:t>
            </a:r>
          </a:p>
          <a:p>
            <a:pPr marL="107950" indent="0" algn="just" eaLnBrk="1" hangingPunct="1">
              <a:lnSpc>
                <a:spcPct val="80000"/>
              </a:lnSpc>
              <a:spcAft>
                <a:spcPct val="0"/>
              </a:spcAft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altLang="en-US" smtClean="0">
                <a:solidFill>
                  <a:schemeClr val="bg1"/>
                </a:solidFill>
                <a:latin typeface="Cambria" pitchFamily="18" charset="0"/>
              </a:rPr>
              <a:t>u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n „</a:t>
            </a:r>
            <a:r>
              <a:rPr lang="en-US" altLang="en-US" smtClean="0">
                <a:solidFill>
                  <a:schemeClr val="bg1"/>
                </a:solidFill>
                <a:latin typeface="Cambria" pitchFamily="18" charset="0"/>
              </a:rPr>
              <a:t>acord” 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între elev şi profesorul, care trebuie să-l ajute pe elev să se autoevalueze. Profesorul discută cu elevul despre ce trebuie să ştie şi ce trebuie să facă acesta de-a lungul procesului de învăţare. La începutul demersului educativ, se realizează un diagnostic asupra necesităţilor de învăţare ale elevului pentru a stabili obiectivele şi criteriile de evaluare. Diagnosticul este făcut de profesor şi este discutat cu elevul implicat în evaluare.</a:t>
            </a:r>
          </a:p>
        </p:txBody>
      </p:sp>
    </p:spTree>
    <p:extLst>
      <p:ext uri="{BB962C8B-B14F-4D97-AF65-F5344CB8AC3E}">
        <p14:creationId xmlns:p14="http://schemas.microsoft.com/office/powerpoint/2010/main" val="34751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543800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altLang="en-US" sz="2800" dirty="0" smtClean="0">
                <a:latin typeface="Cambria" panose="02040503050406030204" pitchFamily="18" charset="0"/>
              </a:rPr>
              <a:t>Portofoliul </a:t>
            </a:r>
            <a:r>
              <a:rPr lang="en-US" altLang="en-US" sz="2800" dirty="0" err="1" smtClean="0">
                <a:latin typeface="Cambria" panose="02040503050406030204" pitchFamily="18" charset="0"/>
              </a:rPr>
              <a:t>cuprinde</a:t>
            </a:r>
            <a:r>
              <a:rPr lang="ro-RO" altLang="en-US" dirty="0" smtClean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54050" y="1066800"/>
            <a:ext cx="8001000" cy="5000625"/>
          </a:xfrm>
        </p:spPr>
        <p:txBody>
          <a:bodyPr/>
          <a:lstStyle/>
          <a:p>
            <a:pPr marL="365125" indent="-255588" algn="just"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lista conţinutului acestuia (sumarul, care include titlul fiecărei lucrări/fişe</a:t>
            </a:r>
            <a:r>
              <a:rPr lang="en-US" altLang="en-US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etc. şi numărul paginii la care se găseşte);</a:t>
            </a:r>
          </a:p>
          <a:p>
            <a:pPr marL="365125" indent="-255588" algn="just"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argumentaţia care explică ce lucrări sunt incluse în portofoliu, de ce este importantă fiecare şi cum se articulează între ele într-o viziune de ansamblu a elevului/a grupului cu privire la subiectul respectiv;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lucrările pe care le face elevul individual sau în grup:</a:t>
            </a:r>
          </a:p>
          <a:p>
            <a:pPr marL="365125" indent="-255588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rezumate;</a:t>
            </a:r>
          </a:p>
          <a:p>
            <a:pPr marL="365125" indent="-255588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eseuri;</a:t>
            </a:r>
          </a:p>
          <a:p>
            <a:pPr marL="365125" indent="-255588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articole, referate, comunicări;</a:t>
            </a:r>
          </a:p>
          <a:p>
            <a:pPr marL="365125" indent="-255588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fişe individuale de studiu;</a:t>
            </a:r>
          </a:p>
          <a:p>
            <a:pPr marL="365125" indent="-255588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proiecte;</a:t>
            </a:r>
          </a:p>
        </p:txBody>
      </p:sp>
    </p:spTree>
    <p:extLst>
      <p:ext uri="{BB962C8B-B14F-4D97-AF65-F5344CB8AC3E}">
        <p14:creationId xmlns:p14="http://schemas.microsoft.com/office/powerpoint/2010/main" val="42230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903912"/>
          </a:xfrm>
        </p:spPr>
        <p:txBody>
          <a:bodyPr/>
          <a:lstStyle/>
          <a:p>
            <a:pPr marL="365125" indent="-255588" eaLnBrk="1" hangingPunct="1">
              <a:lnSpc>
                <a:spcPct val="70000"/>
              </a:lnSpc>
              <a:buFont typeface="Wingdings 3" pitchFamily="18" charset="2"/>
              <a:buChar char=""/>
            </a:pPr>
            <a:endParaRPr lang="en-US" altLang="en-US" smtClean="0"/>
          </a:p>
          <a:p>
            <a:pPr marL="365125" indent="-255588" algn="just" eaLnBrk="1" hangingPunct="1">
              <a:lnSpc>
                <a:spcPct val="70000"/>
              </a:lnSpc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teste;</a:t>
            </a:r>
            <a:endParaRPr lang="en-US" altLang="en-US" smtClean="0">
              <a:solidFill>
                <a:schemeClr val="bg1"/>
              </a:solidFill>
              <a:latin typeface="Cambria" pitchFamily="18" charset="0"/>
            </a:endParaRPr>
          </a:p>
          <a:p>
            <a:pPr marL="365125" indent="-255588" algn="just" eaLnBrk="1" hangingPunct="1">
              <a:lnSpc>
                <a:spcPct val="70000"/>
              </a:lnSpc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chestionare de atitudini;</a:t>
            </a:r>
            <a:endParaRPr lang="en-US" altLang="en-US" smtClean="0">
              <a:solidFill>
                <a:schemeClr val="bg1"/>
              </a:solidFill>
              <a:latin typeface="Cambria" pitchFamily="18" charset="0"/>
            </a:endParaRPr>
          </a:p>
          <a:p>
            <a:pPr marL="365125" indent="-255588" algn="just" eaLnBrk="1" hangingPunct="1">
              <a:lnSpc>
                <a:spcPct val="70000"/>
              </a:lnSpc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înregistrări, fotografii care reflectă activitatea desfăşurată de elev individual sau alături de colegii săi;</a:t>
            </a:r>
            <a:endParaRPr lang="ro-RO" altLang="en-US" smtClean="0">
              <a:solidFill>
                <a:srgbClr val="FF0000"/>
              </a:solidFill>
              <a:latin typeface="Cambria" pitchFamily="18" charset="0"/>
            </a:endParaRPr>
          </a:p>
          <a:p>
            <a:pPr marL="365125" indent="-255588" algn="just" eaLnBrk="1" hangingPunct="1">
              <a:lnSpc>
                <a:spcPct val="70000"/>
              </a:lnSpc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reflecţiile proprii ale elevului asupra a ceea ce lucrează;</a:t>
            </a:r>
          </a:p>
          <a:p>
            <a:pPr marL="365125" indent="-255588" algn="just" eaLnBrk="1" hangingPunct="1">
              <a:lnSpc>
                <a:spcPct val="70000"/>
              </a:lnSpc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autoevaluări scrise de elev sau de membrii grupului;</a:t>
            </a:r>
          </a:p>
          <a:p>
            <a:pPr marL="365125" indent="-255588" algn="just" eaLnBrk="1" hangingPunct="1">
              <a:lnSpc>
                <a:spcPct val="70000"/>
              </a:lnSpc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alte materiale: hărţi cognitive, contribuţii la activitate care reflectă participarea elevului/ grupului la derularea şi soluţionarea temei date;</a:t>
            </a:r>
          </a:p>
          <a:p>
            <a:pPr marL="365125" indent="-255588" eaLnBrk="1" hangingPunct="1">
              <a:lnSpc>
                <a:spcPct val="70000"/>
              </a:lnSpc>
              <a:buFont typeface="Wingdings 3" pitchFamily="18" charset="2"/>
              <a:buChar char=""/>
            </a:pPr>
            <a:endParaRPr lang="ro-RO" altLang="en-US" smtClean="0"/>
          </a:p>
        </p:txBody>
      </p:sp>
    </p:spTree>
    <p:extLst>
      <p:ext uri="{BB962C8B-B14F-4D97-AF65-F5344CB8AC3E}">
        <p14:creationId xmlns:p14="http://schemas.microsoft.com/office/powerpoint/2010/main" val="10607437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3" grpId="1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5715000"/>
          </a:xfrm>
        </p:spPr>
        <p:txBody>
          <a:bodyPr/>
          <a:lstStyle/>
          <a:p>
            <a:pPr marL="365125" indent="-255588" algn="just"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obiective viitoare pornind de la realizările curente ale elevului/grupului, pe baza intereselor şi a progreselor înregistrate;</a:t>
            </a:r>
          </a:p>
          <a:p>
            <a:pPr marL="365125" indent="-255588" algn="just"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comentarii suplimentare şi evaluări ale profesorului, ale altor grupuri de învăţare şi/sau ale altor părţi interesate</a:t>
            </a:r>
            <a:r>
              <a:rPr lang="en-US" altLang="en-US" smtClean="0">
                <a:solidFill>
                  <a:schemeClr val="bg1"/>
                </a:solidFill>
                <a:latin typeface="Cambria" pitchFamily="18" charset="0"/>
              </a:rPr>
              <a:t> (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de ex</a:t>
            </a:r>
            <a:r>
              <a:rPr lang="en-US" altLang="en-US" smtClean="0">
                <a:solidFill>
                  <a:schemeClr val="bg1"/>
                </a:solidFill>
                <a:latin typeface="Cambria" pitchFamily="18" charset="0"/>
              </a:rPr>
              <a:t>.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 părinţii</a:t>
            </a:r>
            <a:r>
              <a:rPr lang="en-US" altLang="en-US" smtClean="0">
                <a:solidFill>
                  <a:schemeClr val="bg1"/>
                </a:solidFill>
                <a:latin typeface="Cambria" pitchFamily="18" charset="0"/>
              </a:rPr>
              <a:t>)</a:t>
            </a: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;</a:t>
            </a:r>
          </a:p>
          <a:p>
            <a:pPr marL="365125" indent="-255588" algn="just"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rezultate ale activităţilor de autoevaluare;</a:t>
            </a:r>
          </a:p>
          <a:p>
            <a:pPr marL="365125" indent="-255588" algn="just"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planuri de acţiune/ evaluări/ activităţi viitoare planificate de către elev</a:t>
            </a:r>
            <a:r>
              <a:rPr lang="en-US" altLang="en-US" smtClean="0">
                <a:solidFill>
                  <a:schemeClr val="bg1"/>
                </a:solidFill>
                <a:latin typeface="Cambria" pitchFamily="18" charset="0"/>
              </a:rPr>
              <a:t>;</a:t>
            </a:r>
            <a:endParaRPr lang="ro-RO" altLang="en-US" smtClean="0">
              <a:solidFill>
                <a:schemeClr val="bg1"/>
              </a:solidFill>
              <a:latin typeface="Cambria" pitchFamily="18" charset="0"/>
            </a:endParaRPr>
          </a:p>
          <a:p>
            <a:pPr marL="365125" indent="-255588" algn="just" eaLnBrk="1" hangingPunct="1">
              <a:lnSpc>
                <a:spcPct val="80000"/>
              </a:lnSpc>
              <a:buFont typeface="Wingdings 3" pitchFamily="18" charset="2"/>
              <a:buChar char=""/>
            </a:pPr>
            <a:r>
              <a:rPr lang="ro-RO" altLang="en-US" smtClean="0">
                <a:solidFill>
                  <a:schemeClr val="bg1"/>
                </a:solidFill>
                <a:latin typeface="Cambria" pitchFamily="18" charset="0"/>
              </a:rPr>
              <a:t>comentarii ale profesorului privind atitudinea şi rezultatele elevului</a:t>
            </a:r>
            <a:r>
              <a:rPr lang="en-US" altLang="en-US" smtClean="0">
                <a:solidFill>
                  <a:schemeClr val="bg1"/>
                </a:solidFill>
                <a:latin typeface="Cambria" pitchFamily="18" charset="0"/>
              </a:rPr>
              <a:t>.</a:t>
            </a:r>
            <a:endParaRPr lang="ro-RO" altLang="en-US" smtClean="0">
              <a:solidFill>
                <a:schemeClr val="bg1"/>
              </a:solidFill>
              <a:latin typeface="Cambria" pitchFamily="18" charset="0"/>
            </a:endParaRPr>
          </a:p>
          <a:p>
            <a:pPr marL="365125" indent="-255588" eaLnBrk="1" hangingPunct="1"/>
            <a:endParaRPr lang="ro-RO" altLang="en-US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1433A09C-5418-44C3-AACF-85E5141D32E7}" type="slidenum">
              <a:rPr lang="en-US" altLang="en-US">
                <a:solidFill>
                  <a:srgbClr val="FFFFFF"/>
                </a:solidFill>
                <a:latin typeface="Franklin Gothic Book" pitchFamily="34" charset="0"/>
              </a:rPr>
              <a:pPr/>
              <a:t>45</a:t>
            </a:fld>
            <a:endParaRPr lang="en-US" alt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>
            <a:cxnSpLocks/>
            <a:endCxn id="10" idx="4"/>
          </p:cNvCxnSpPr>
          <p:nvPr/>
        </p:nvCxnSpPr>
        <p:spPr>
          <a:xfrm flipV="1">
            <a:off x="5541477" y="3298228"/>
            <a:ext cx="62788" cy="1133469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endCxn id="9" idx="4"/>
          </p:cNvCxnSpPr>
          <p:nvPr/>
        </p:nvCxnSpPr>
        <p:spPr>
          <a:xfrm flipH="1" flipV="1">
            <a:off x="4298979" y="3795171"/>
            <a:ext cx="819112" cy="877624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8" idx="5"/>
          </p:cNvCxnSpPr>
          <p:nvPr/>
        </p:nvCxnSpPr>
        <p:spPr>
          <a:xfrm flipH="1" flipV="1">
            <a:off x="3865511" y="4580840"/>
            <a:ext cx="1156992" cy="777608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7" idx="6"/>
          </p:cNvCxnSpPr>
          <p:nvPr/>
        </p:nvCxnSpPr>
        <p:spPr>
          <a:xfrm flipH="1" flipV="1">
            <a:off x="3079736" y="5566524"/>
            <a:ext cx="2325181" cy="32156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>
                <a:latin typeface="Calisto MT" panose="02040603050505030304" pitchFamily="18" charset="0"/>
              </a:rPr>
              <a:t>PRIORITĂȚI EDUCAȚIONALE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sz="2400" dirty="0" err="1" smtClean="0"/>
              <a:t>Noile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programe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pentru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limba</a:t>
            </a:r>
            <a:r>
              <a:rPr lang="ro-RO" altLang="ko-KR" sz="2400" dirty="0" smtClean="0"/>
              <a:t> și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literatura</a:t>
            </a:r>
            <a:r>
              <a:rPr lang="en-US" altLang="ko-KR" sz="2400" dirty="0" smtClean="0"/>
              <a:t> rom</a:t>
            </a:r>
            <a:r>
              <a:rPr lang="ro-RO" altLang="ko-KR" sz="2400" dirty="0" err="1" smtClean="0"/>
              <a:t>ână</a:t>
            </a:r>
            <a:r>
              <a:rPr lang="ro-RO" altLang="ko-KR" sz="2400" dirty="0" smtClean="0"/>
              <a:t> (gimnaziu)</a:t>
            </a:r>
            <a:endParaRPr lang="en-US" altLang="ko-KR" sz="2400" dirty="0"/>
          </a:p>
        </p:txBody>
      </p:sp>
      <p:sp>
        <p:nvSpPr>
          <p:cNvPr id="6" name="Oval 5"/>
          <p:cNvSpPr/>
          <p:nvPr/>
        </p:nvSpPr>
        <p:spPr>
          <a:xfrm>
            <a:off x="4788024" y="4573984"/>
            <a:ext cx="1346448" cy="17952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15607" y="4990460"/>
            <a:ext cx="864096" cy="115212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27959" y="3597437"/>
            <a:ext cx="864096" cy="11521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66931" y="2643043"/>
            <a:ext cx="864096" cy="115212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72217" y="2146099"/>
            <a:ext cx="864096" cy="11521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Parallelogram 15"/>
          <p:cNvSpPr/>
          <p:nvPr/>
        </p:nvSpPr>
        <p:spPr>
          <a:xfrm rot="16200000">
            <a:off x="5098121" y="5176829"/>
            <a:ext cx="726265" cy="58961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6664" y="6038251"/>
            <a:ext cx="379736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1"/>
            <a:r>
              <a:rPr lang="ro-RO" sz="1400" b="1" dirty="0">
                <a:solidFill>
                  <a:prstClr val="black"/>
                </a:solidFill>
                <a:latin typeface="Calisto MT" panose="02040603050505030304" pitchFamily="18" charset="0"/>
              </a:rPr>
              <a:t>PREDAREA – ÎNVĂȚAREA – FORMAREA    COMPETENȚELOR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5608" y="4620149"/>
            <a:ext cx="1873860" cy="1477326"/>
            <a:chOff x="3017859" y="4397731"/>
            <a:chExt cx="2028501" cy="1107995"/>
          </a:xfrm>
        </p:grpSpPr>
        <p:sp>
          <p:nvSpPr>
            <p:cNvPr id="16" name="TextBox 15"/>
            <p:cNvSpPr txBox="1"/>
            <p:nvPr/>
          </p:nvSpPr>
          <p:spPr>
            <a:xfrm>
              <a:off x="3058797" y="4882478"/>
              <a:ext cx="1987563" cy="6232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latinLnBrk="1">
                <a:buFont typeface="Wingdings" panose="05000000000000000000" pitchFamily="2" charset="2"/>
                <a:buChar char="ü"/>
              </a:pPr>
              <a:r>
                <a:rPr lang="ro-RO" sz="1200" dirty="0">
                  <a:solidFill>
                    <a:prstClr val="black"/>
                  </a:solidFill>
                  <a:latin typeface="Calisto MT" panose="02040603050505030304" pitchFamily="18" charset="0"/>
                </a:rPr>
                <a:t>Utilizarea elementelor de noutate (input audio – video, sarcini de lucru di-versificate, atractive etc.)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97731"/>
              <a:ext cx="1870812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latinLnBrk="1"/>
              <a:endParaRPr lang="ko-KR" altLang="en-US" sz="1200" b="1" dirty="0">
                <a:solidFill>
                  <a:srgbClr val="797B4F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8858" y="1819235"/>
            <a:ext cx="8425140" cy="3319388"/>
            <a:chOff x="3017859" y="3047369"/>
            <a:chExt cx="5760271" cy="2489541"/>
          </a:xfrm>
        </p:grpSpPr>
        <p:sp>
          <p:nvSpPr>
            <p:cNvPr id="19" name="TextBox 18"/>
            <p:cNvSpPr txBox="1"/>
            <p:nvPr/>
          </p:nvSpPr>
          <p:spPr>
            <a:xfrm>
              <a:off x="7051091" y="3047369"/>
              <a:ext cx="1259685" cy="3462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 latinLnBrk="1"/>
              <a:r>
                <a:rPr lang="en-US" sz="1200" b="1" dirty="0" err="1">
                  <a:solidFill>
                    <a:prstClr val="black"/>
                  </a:solidFill>
                  <a:latin typeface="Calisto MT" panose="02040603050505030304" pitchFamily="18" charset="0"/>
                </a:rPr>
                <a:t>Centrarea</a:t>
              </a:r>
              <a:r>
                <a:rPr lang="en-US" sz="1200" b="1" dirty="0">
                  <a:solidFill>
                    <a:prstClr val="black"/>
                  </a:solidFill>
                  <a:latin typeface="Calisto MT" panose="02040603050505030304" pitchFamily="18" charset="0"/>
                </a:rPr>
                <a:t> pre</a:t>
              </a:r>
              <a:r>
                <a:rPr lang="ro-RO" sz="1200" b="1" dirty="0">
                  <a:solidFill>
                    <a:prstClr val="black"/>
                  </a:solidFill>
                  <a:latin typeface="Calisto MT" panose="02040603050505030304" pitchFamily="18" charset="0"/>
                </a:rPr>
                <a:t>dării </a:t>
              </a:r>
              <a:r>
                <a:rPr lang="ro-RO" sz="1200" b="1">
                  <a:solidFill>
                    <a:prstClr val="black"/>
                  </a:solidFill>
                  <a:latin typeface="Calisto MT" panose="02040603050505030304" pitchFamily="18" charset="0"/>
                </a:rPr>
                <a:t>pe     formarea  </a:t>
              </a:r>
              <a:r>
                <a:rPr lang="ro-RO" sz="1200" b="1" dirty="0">
                  <a:solidFill>
                    <a:prstClr val="black"/>
                  </a:solidFill>
                  <a:latin typeface="Calisto MT" panose="02040603050505030304" pitchFamily="18" charset="0"/>
                </a:rPr>
                <a:t>competențelor</a:t>
              </a:r>
              <a:endParaRPr lang="en-US" altLang="ko-KR" sz="1200" dirty="0">
                <a:solidFill>
                  <a:srgbClr val="797B4F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97730"/>
              <a:ext cx="1870812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latinLnBrk="1"/>
              <a:endParaRPr lang="ko-KR" altLang="en-US" sz="1200" b="1" dirty="0">
                <a:solidFill>
                  <a:srgbClr val="797B4F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5955AC55-AD75-45FF-A326-5654FE7D32BC}"/>
                </a:ext>
              </a:extLst>
            </p:cNvPr>
            <p:cNvSpPr txBox="1"/>
            <p:nvPr/>
          </p:nvSpPr>
          <p:spPr>
            <a:xfrm>
              <a:off x="7009985" y="5052162"/>
              <a:ext cx="1768145" cy="484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latinLnBrk="1">
                <a:buFont typeface="Wingdings" panose="05000000000000000000" pitchFamily="2" charset="2"/>
                <a:buChar char="ü"/>
              </a:pPr>
              <a:r>
                <a:rPr lang="ro-RO" sz="1200" dirty="0">
                  <a:solidFill>
                    <a:prstClr val="black"/>
                  </a:solidFill>
                  <a:latin typeface="Calisto MT" panose="02040603050505030304" pitchFamily="18" charset="0"/>
                </a:rPr>
                <a:t>Crearea unor contexte de învățare care să determine exprimarea            perspectivei personale și creativitatea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30695" y="2610277"/>
            <a:ext cx="322885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latinLnBrk="1">
              <a:buFont typeface="Wingdings" panose="05000000000000000000" pitchFamily="2" charset="2"/>
              <a:buChar char="ü"/>
            </a:pPr>
            <a:r>
              <a:rPr lang="ro-RO" sz="1200" dirty="0">
                <a:solidFill>
                  <a:prstClr val="black"/>
                </a:solidFill>
                <a:latin typeface="Calisto MT" panose="02040603050505030304" pitchFamily="18" charset="0"/>
              </a:rPr>
              <a:t>Elaborarea unor sarcini de lucru care să evite simpla reproducere a unor informații, a            regulilor gramaticale, a canoanelor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47864" y="1887718"/>
            <a:ext cx="27866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latinLnBrk="1">
              <a:buFont typeface="Wingdings" panose="05000000000000000000" pitchFamily="2" charset="2"/>
              <a:buChar char="ü"/>
            </a:pPr>
            <a:r>
              <a:rPr lang="ro-RO" sz="1200" b="1" dirty="0">
                <a:solidFill>
                  <a:prstClr val="black"/>
                </a:solidFill>
                <a:latin typeface="Calisto MT" panose="02040603050505030304" pitchFamily="18" charset="0"/>
              </a:rPr>
              <a:t>Relaționarea formării competențelor cu evaluarea acestora</a:t>
            </a:r>
            <a:endParaRPr lang="en-US" sz="1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27" name="Rectangle 30"/>
          <p:cNvSpPr/>
          <p:nvPr/>
        </p:nvSpPr>
        <p:spPr>
          <a:xfrm>
            <a:off x="5445675" y="2511308"/>
            <a:ext cx="317209" cy="42170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Parallelogram 15"/>
          <p:cNvSpPr/>
          <p:nvPr/>
        </p:nvSpPr>
        <p:spPr>
          <a:xfrm rot="16200000">
            <a:off x="4026408" y="2997816"/>
            <a:ext cx="545207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Rectangle 16"/>
          <p:cNvSpPr/>
          <p:nvPr/>
        </p:nvSpPr>
        <p:spPr>
          <a:xfrm rot="2700000">
            <a:off x="3382726" y="3935150"/>
            <a:ext cx="35456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Rectangle 9"/>
          <p:cNvSpPr/>
          <p:nvPr/>
        </p:nvSpPr>
        <p:spPr>
          <a:xfrm>
            <a:off x="2467598" y="5300239"/>
            <a:ext cx="360125" cy="4494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3B016AC-F689-4302-BA83-91023646169A}"/>
              </a:ext>
            </a:extLst>
          </p:cNvPr>
          <p:cNvCxnSpPr>
            <a:cxnSpLocks/>
            <a:endCxn id="36" idx="3"/>
          </p:cNvCxnSpPr>
          <p:nvPr/>
        </p:nvCxnSpPr>
        <p:spPr>
          <a:xfrm flipV="1">
            <a:off x="5878214" y="3302919"/>
            <a:ext cx="562949" cy="1336593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A5CDED4-0994-4C97-82BB-4EC22B1F5642}"/>
              </a:ext>
            </a:extLst>
          </p:cNvPr>
          <p:cNvSpPr/>
          <p:nvPr/>
        </p:nvSpPr>
        <p:spPr>
          <a:xfrm>
            <a:off x="6314608" y="2319507"/>
            <a:ext cx="864096" cy="11521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xmlns="" id="{DF3F0083-A508-4F87-A9E9-D0621E167594}"/>
              </a:ext>
            </a:extLst>
          </p:cNvPr>
          <p:cNvSpPr/>
          <p:nvPr/>
        </p:nvSpPr>
        <p:spPr>
          <a:xfrm rot="2700000">
            <a:off x="6569375" y="2657220"/>
            <a:ext cx="35456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821548D-EF8C-49F0-B9A1-45D275C240EC}"/>
              </a:ext>
            </a:extLst>
          </p:cNvPr>
          <p:cNvSpPr txBox="1"/>
          <p:nvPr/>
        </p:nvSpPr>
        <p:spPr>
          <a:xfrm>
            <a:off x="408539" y="3755020"/>
            <a:ext cx="269552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latinLnBrk="1"/>
            <a:r>
              <a:rPr lang="en-US" sz="1200" b="1" dirty="0" err="1">
                <a:solidFill>
                  <a:prstClr val="black"/>
                </a:solidFill>
                <a:latin typeface="Calisto MT" panose="02040603050505030304" pitchFamily="18" charset="0"/>
              </a:rPr>
              <a:t>Accentuarea</a:t>
            </a:r>
            <a:r>
              <a:rPr lang="en-US" sz="1200" b="1" dirty="0">
                <a:solidFill>
                  <a:prstClr val="black"/>
                </a:solidFill>
                <a:latin typeface="Calisto MT" panose="02040603050505030304" pitchFamily="18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sto MT" panose="02040603050505030304" pitchFamily="18" charset="0"/>
              </a:rPr>
              <a:t>dimensiunii</a:t>
            </a:r>
            <a:r>
              <a:rPr lang="en-US" sz="1200" b="1" dirty="0">
                <a:solidFill>
                  <a:prstClr val="black"/>
                </a:solidFill>
                <a:latin typeface="Calisto MT" panose="02040603050505030304" pitchFamily="18" charset="0"/>
              </a:rPr>
              <a:t> con</a:t>
            </a:r>
            <a:r>
              <a:rPr lang="ro-RO" sz="1200" b="1" dirty="0">
                <a:solidFill>
                  <a:prstClr val="black"/>
                </a:solidFill>
                <a:latin typeface="Calisto MT" panose="02040603050505030304" pitchFamily="18" charset="0"/>
              </a:rPr>
              <a:t>ș</a:t>
            </a:r>
            <a:r>
              <a:rPr lang="en-US" sz="1200" b="1" dirty="0" err="1">
                <a:solidFill>
                  <a:prstClr val="black"/>
                </a:solidFill>
                <a:latin typeface="Calisto MT" panose="02040603050505030304" pitchFamily="18" charset="0"/>
              </a:rPr>
              <a:t>tiente</a:t>
            </a:r>
            <a:r>
              <a:rPr lang="en-US" sz="1200" b="1" dirty="0">
                <a:solidFill>
                  <a:prstClr val="black"/>
                </a:solidFill>
                <a:latin typeface="Calisto MT" panose="02040603050505030304" pitchFamily="18" charset="0"/>
              </a:rPr>
              <a:t> a </a:t>
            </a:r>
            <a:r>
              <a:rPr lang="ro-RO" sz="1200" b="1" dirty="0">
                <a:solidFill>
                  <a:prstClr val="black"/>
                </a:solidFill>
                <a:latin typeface="Calisto MT" panose="02040603050505030304" pitchFamily="18" charset="0"/>
              </a:rPr>
              <a:t>î</a:t>
            </a:r>
            <a:r>
              <a:rPr lang="en-US" sz="1200" b="1" dirty="0" err="1">
                <a:solidFill>
                  <a:prstClr val="black"/>
                </a:solidFill>
                <a:latin typeface="Calisto MT" panose="02040603050505030304" pitchFamily="18" charset="0"/>
              </a:rPr>
              <a:t>nv</a:t>
            </a:r>
            <a:r>
              <a:rPr lang="ro-RO" sz="1200" b="1" dirty="0" err="1">
                <a:solidFill>
                  <a:prstClr val="black"/>
                </a:solidFill>
                <a:latin typeface="Calisto MT" panose="02040603050505030304" pitchFamily="18" charset="0"/>
              </a:rPr>
              <a:t>ăță</a:t>
            </a:r>
            <a:r>
              <a:rPr lang="en-US" sz="1200" b="1" dirty="0" err="1">
                <a:solidFill>
                  <a:prstClr val="black"/>
                </a:solidFill>
                <a:latin typeface="Calisto MT" panose="02040603050505030304" pitchFamily="18" charset="0"/>
              </a:rPr>
              <a:t>rii</a:t>
            </a:r>
            <a:r>
              <a:rPr lang="ro-RO" sz="1200" b="1" dirty="0">
                <a:solidFill>
                  <a:prstClr val="black"/>
                </a:solidFill>
                <a:latin typeface="Calisto MT" panose="02040603050505030304" pitchFamily="18" charset="0"/>
              </a:rPr>
              <a:t>, </a:t>
            </a:r>
            <a:r>
              <a:rPr lang="ro-RO" sz="1200" dirty="0">
                <a:solidFill>
                  <a:prstClr val="black"/>
                </a:solidFill>
                <a:latin typeface="Calisto MT" panose="02040603050505030304" pitchFamily="18" charset="0"/>
              </a:rPr>
              <a:t>prin proiectarea activităților de învățare care să stimuleze gândirea critică și creativă a elevilor;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8F811F95-73AD-4C42-8B3F-53F1D24B5BB5}"/>
              </a:ext>
            </a:extLst>
          </p:cNvPr>
          <p:cNvCxnSpPr>
            <a:cxnSpLocks/>
          </p:cNvCxnSpPr>
          <p:nvPr/>
        </p:nvCxnSpPr>
        <p:spPr>
          <a:xfrm flipV="1">
            <a:off x="5954600" y="3942885"/>
            <a:ext cx="1246664" cy="1047579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2A2CFB4-1870-4F28-8B4D-FABE1F96B4F0}"/>
              </a:ext>
            </a:extLst>
          </p:cNvPr>
          <p:cNvSpPr/>
          <p:nvPr/>
        </p:nvSpPr>
        <p:spPr>
          <a:xfrm>
            <a:off x="7281364" y="3169487"/>
            <a:ext cx="864096" cy="115212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Parallelogram 15">
            <a:extLst>
              <a:ext uri="{FF2B5EF4-FFF2-40B4-BE49-F238E27FC236}">
                <a16:creationId xmlns:a16="http://schemas.microsoft.com/office/drawing/2014/main" xmlns="" id="{CE408521-AEFF-4C1B-960C-57DCE775000E}"/>
              </a:ext>
            </a:extLst>
          </p:cNvPr>
          <p:cNvSpPr/>
          <p:nvPr/>
        </p:nvSpPr>
        <p:spPr>
          <a:xfrm rot="16200000">
            <a:off x="7440809" y="3524255"/>
            <a:ext cx="545207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>
                <a:latin typeface="Calisto MT" panose="02040603050505030304" pitchFamily="18" charset="0"/>
              </a:rPr>
              <a:t>EVALUAREA COMPETENȚELOR</a:t>
            </a:r>
            <a:endParaRPr lang="en-US" dirty="0">
              <a:latin typeface="Calisto MT" panose="0204060305050503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Hexagon 10"/>
          <p:cNvSpPr/>
          <p:nvPr/>
        </p:nvSpPr>
        <p:spPr>
          <a:xfrm rot="1792415">
            <a:off x="3712725" y="2062312"/>
            <a:ext cx="1718575" cy="1975373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 rot="19800000">
            <a:off x="2891530" y="3893412"/>
            <a:ext cx="1718575" cy="1975373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 rot="19800000">
            <a:off x="4539230" y="3893412"/>
            <a:ext cx="1718575" cy="1975373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 rot="1792415">
            <a:off x="4066825" y="2941122"/>
            <a:ext cx="1010781" cy="1161817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Hexagon 14"/>
          <p:cNvSpPr/>
          <p:nvPr/>
        </p:nvSpPr>
        <p:spPr>
          <a:xfrm rot="19800000">
            <a:off x="3245427" y="3822552"/>
            <a:ext cx="1010781" cy="1161817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Hexagon 15"/>
          <p:cNvSpPr/>
          <p:nvPr/>
        </p:nvSpPr>
        <p:spPr>
          <a:xfrm rot="19800000">
            <a:off x="4893127" y="3822554"/>
            <a:ext cx="1010781" cy="1161817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6598" y="4080307"/>
            <a:ext cx="555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/>
            <a:r>
              <a:rPr lang="ro-RO" altLang="ko-KR" sz="3600" b="1" dirty="0">
                <a:solidFill>
                  <a:srgbClr val="797B4F"/>
                </a:solidFill>
                <a:cs typeface="Arial" pitchFamily="34" charset="0"/>
              </a:rPr>
              <a:t>1</a:t>
            </a:r>
            <a:endParaRPr lang="ko-KR" altLang="en-US" sz="3600" b="1" dirty="0">
              <a:solidFill>
                <a:srgbClr val="797B4F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0920" y="4080307"/>
            <a:ext cx="555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/>
            <a:r>
              <a:rPr lang="ro-RO" altLang="ko-KR" sz="3600" b="1" dirty="0">
                <a:solidFill>
                  <a:srgbClr val="797B4F"/>
                </a:solidFill>
                <a:cs typeface="Arial" pitchFamily="34" charset="0"/>
              </a:rPr>
              <a:t>3</a:t>
            </a:r>
            <a:endParaRPr lang="ko-KR" altLang="en-US" sz="3600" b="1" dirty="0">
              <a:solidFill>
                <a:srgbClr val="797B4F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4406" y="3198875"/>
            <a:ext cx="555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/>
            <a:r>
              <a:rPr lang="ro-RO" altLang="ko-KR" sz="3600" b="1" dirty="0">
                <a:solidFill>
                  <a:srgbClr val="797B4F"/>
                </a:solidFill>
                <a:cs typeface="Arial" pitchFamily="34" charset="0"/>
              </a:rPr>
              <a:t>2</a:t>
            </a:r>
            <a:endParaRPr lang="ko-KR" altLang="en-US" sz="3600" b="1" dirty="0">
              <a:solidFill>
                <a:srgbClr val="797B4F"/>
              </a:solidFill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4353" y="3905246"/>
            <a:ext cx="2953227" cy="1641967"/>
            <a:chOff x="704729" y="3382240"/>
            <a:chExt cx="2158568" cy="775027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648808"/>
              <a:ext cx="2059657" cy="5084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>
                <a:buFont typeface="Wingdings" panose="05000000000000000000" pitchFamily="2" charset="2"/>
                <a:buChar char="ü"/>
              </a:pPr>
              <a:r>
                <a:rPr lang="ro-RO" sz="1600" dirty="0">
                  <a:solidFill>
                    <a:prstClr val="black"/>
                  </a:solidFill>
                  <a:latin typeface="Calisto MT" panose="02040603050505030304" pitchFamily="18" charset="0"/>
                </a:rPr>
                <a:t>Proiectarea și diversificarea activităților de evaluare, astfel  încât să stimuleze gândirea     analitică, sintetică, creativă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729" y="3382240"/>
              <a:ext cx="2059657" cy="174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latinLnBrk="1"/>
              <a:r>
                <a:rPr lang="ro-RO" altLang="ko-KR" b="1" dirty="0">
                  <a:solidFill>
                    <a:srgbClr val="797B4F"/>
                  </a:solidFill>
                  <a:cs typeface="Arial" pitchFamily="34" charset="0"/>
                </a:rPr>
                <a:t>1</a:t>
              </a:r>
              <a:endParaRPr lang="ko-KR" altLang="en-US" b="1" dirty="0">
                <a:solidFill>
                  <a:srgbClr val="797B4F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77431" y="3807021"/>
            <a:ext cx="2743061" cy="2146480"/>
            <a:chOff x="683845" y="3334221"/>
            <a:chExt cx="2179452" cy="1227220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664010"/>
              <a:ext cx="2059657" cy="8974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/>
              <a:r>
                <a:rPr lang="ro-RO" sz="1600" dirty="0">
                  <a:latin typeface="Calisto MT" panose="02040603050505030304" pitchFamily="18" charset="0"/>
                </a:rPr>
                <a:t>Utilizarea unor sarcini de    lucru diverse, inedite,</a:t>
              </a:r>
            </a:p>
            <a:p>
              <a:pPr latinLnBrk="1"/>
              <a:r>
                <a:rPr lang="ro-RO" sz="1600" dirty="0">
                  <a:latin typeface="Calisto MT" panose="02040603050505030304" pitchFamily="18" charset="0"/>
                </a:rPr>
                <a:t>atractive, care să stimuleze participarea elevilor; </a:t>
              </a:r>
            </a:p>
            <a:p>
              <a:pPr latinLnBrk="1"/>
              <a:r>
                <a:rPr lang="ro-RO" altLang="ko-KR" sz="1600" dirty="0">
                  <a:latin typeface="Calisto MT" panose="02040603050505030304" pitchFamily="18" charset="0"/>
                  <a:cs typeface="Arial" pitchFamily="34" charset="0"/>
                </a:rPr>
                <a:t>Utilizarea mijloacelor de evaluare alternative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3845" y="3334221"/>
              <a:ext cx="2059657" cy="211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/>
              <a:r>
                <a:rPr lang="ro-RO" altLang="ko-KR" b="1" dirty="0">
                  <a:solidFill>
                    <a:srgbClr val="797B4F"/>
                  </a:solidFill>
                  <a:cs typeface="Arial" pitchFamily="34" charset="0"/>
                </a:rPr>
                <a:t>3</a:t>
              </a:r>
              <a:endParaRPr lang="ko-KR" altLang="en-US" b="1" dirty="0">
                <a:solidFill>
                  <a:srgbClr val="797B4F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94167" y="1909120"/>
            <a:ext cx="3375530" cy="1198149"/>
            <a:chOff x="803640" y="3393878"/>
            <a:chExt cx="2059657" cy="69719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714978"/>
              <a:ext cx="2059657" cy="3760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/>
              <a:r>
                <a:rPr lang="ro-RO" dirty="0">
                  <a:solidFill>
                    <a:prstClr val="black"/>
                  </a:solidFill>
                  <a:latin typeface="Calisto MT" panose="02040603050505030304" pitchFamily="18" charset="0"/>
                </a:rPr>
                <a:t>Elaborarea</a:t>
              </a:r>
              <a:r>
                <a:rPr lang="en-US" dirty="0">
                  <a:solidFill>
                    <a:prstClr val="black"/>
                  </a:solidFill>
                  <a:latin typeface="Calisto MT" panose="02040603050505030304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Calisto MT" panose="02040603050505030304" pitchFamily="18" charset="0"/>
                </a:rPr>
                <a:t>itemilor</a:t>
              </a:r>
              <a:r>
                <a:rPr lang="en-US" dirty="0">
                  <a:solidFill>
                    <a:prstClr val="black"/>
                  </a:solidFill>
                  <a:latin typeface="Calisto MT" panose="02040603050505030304" pitchFamily="18" charset="0"/>
                </a:rPr>
                <a:t>/</a:t>
              </a:r>
              <a:r>
                <a:rPr lang="en-US" dirty="0" err="1">
                  <a:solidFill>
                    <a:prstClr val="black"/>
                  </a:solidFill>
                  <a:latin typeface="Calisto MT" panose="02040603050505030304" pitchFamily="18" charset="0"/>
                </a:rPr>
                <a:t>sarcinilor</a:t>
              </a:r>
              <a:r>
                <a:rPr lang="en-US" dirty="0">
                  <a:solidFill>
                    <a:prstClr val="black"/>
                  </a:solidFill>
                  <a:latin typeface="Calisto MT" panose="02040603050505030304" pitchFamily="18" charset="0"/>
                </a:rPr>
                <a:t> de </a:t>
              </a:r>
              <a:r>
                <a:rPr lang="en-US" dirty="0" err="1">
                  <a:solidFill>
                    <a:prstClr val="black"/>
                  </a:solidFill>
                  <a:latin typeface="Calisto MT" panose="02040603050505030304" pitchFamily="18" charset="0"/>
                </a:rPr>
                <a:t>evaluare</a:t>
              </a:r>
              <a:r>
                <a:rPr lang="en-US" dirty="0">
                  <a:solidFill>
                    <a:prstClr val="black"/>
                  </a:solidFill>
                  <a:latin typeface="Calisto MT" panose="02040603050505030304" pitchFamily="18" charset="0"/>
                </a:rPr>
                <a:t> </a:t>
              </a:r>
              <a:r>
                <a:rPr lang="ro-RO" dirty="0">
                  <a:solidFill>
                    <a:prstClr val="black"/>
                  </a:solidFill>
                  <a:latin typeface="Calisto MT" panose="02040603050505030304" pitchFamily="18" charset="0"/>
                </a:rPr>
                <a:t>pe competență</a:t>
              </a:r>
              <a:r>
                <a:rPr lang="en-US" altLang="ko-KR" dirty="0">
                  <a:solidFill>
                    <a:srgbClr val="797B4F"/>
                  </a:solidFill>
                  <a:cs typeface="Arial" pitchFamily="34" charset="0"/>
                </a:rPr>
                <a:t>.  </a:t>
              </a:r>
              <a:endParaRPr lang="ko-KR" altLang="en-US" dirty="0">
                <a:solidFill>
                  <a:srgbClr val="797B4F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93878"/>
              <a:ext cx="2059657" cy="2149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atinLnBrk="1"/>
              <a:r>
                <a:rPr lang="ro-RO" altLang="ko-KR" b="1" dirty="0">
                  <a:solidFill>
                    <a:srgbClr val="797B4F"/>
                  </a:solidFill>
                  <a:cs typeface="Arial" pitchFamily="34" charset="0"/>
                </a:rPr>
                <a:t>2</a:t>
              </a:r>
              <a:endParaRPr lang="ko-KR" altLang="en-US" b="1" dirty="0">
                <a:solidFill>
                  <a:srgbClr val="797B4F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6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altLang="ko-KR" dirty="0"/>
              <a:t>Curriculum la limba și literatura română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o-RO" altLang="ko-KR" dirty="0"/>
              <a:t>Clasa a VI-a</a:t>
            </a:r>
            <a:endParaRPr lang="en-US" altLang="ko-KR" dirty="0"/>
          </a:p>
        </p:txBody>
      </p:sp>
      <p:grpSp>
        <p:nvGrpSpPr>
          <p:cNvPr id="4" name="Group 3"/>
          <p:cNvGrpSpPr/>
          <p:nvPr/>
        </p:nvGrpSpPr>
        <p:grpSpPr>
          <a:xfrm>
            <a:off x="395557" y="1834921"/>
            <a:ext cx="2323243" cy="4472363"/>
            <a:chOff x="4848046" y="3681671"/>
            <a:chExt cx="2758049" cy="2928608"/>
          </a:xfrm>
          <a:solidFill>
            <a:srgbClr val="797B4F"/>
          </a:solidFill>
        </p:grpSpPr>
        <p:sp>
          <p:nvSpPr>
            <p:cNvPr id="5" name="Rounded Rectangle 4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9848" y="2664736"/>
            <a:ext cx="1326349" cy="2434983"/>
            <a:chOff x="1195903" y="1537915"/>
            <a:chExt cx="1670013" cy="2047118"/>
          </a:xfrm>
          <a:solidFill>
            <a:srgbClr val="797B4F"/>
          </a:solidFill>
        </p:grpSpPr>
        <p:sp>
          <p:nvSpPr>
            <p:cNvPr id="14" name="Oval 21"/>
            <p:cNvSpPr>
              <a:spLocks noChangeAspect="1"/>
            </p:cNvSpPr>
            <p:nvPr/>
          </p:nvSpPr>
          <p:spPr>
            <a:xfrm>
              <a:off x="1414470" y="1768048"/>
              <a:ext cx="264724" cy="26693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21"/>
            <p:cNvSpPr>
              <a:spLocks noChangeAspect="1"/>
            </p:cNvSpPr>
            <p:nvPr/>
          </p:nvSpPr>
          <p:spPr>
            <a:xfrm>
              <a:off x="1323964" y="190993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21"/>
            <p:cNvSpPr>
              <a:spLocks noChangeAspect="1"/>
            </p:cNvSpPr>
            <p:nvPr/>
          </p:nvSpPr>
          <p:spPr>
            <a:xfrm rot="21050853">
              <a:off x="1326433" y="2753031"/>
              <a:ext cx="173268" cy="1747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21"/>
            <p:cNvSpPr>
              <a:spLocks noChangeAspect="1"/>
            </p:cNvSpPr>
            <p:nvPr/>
          </p:nvSpPr>
          <p:spPr>
            <a:xfrm rot="288847">
              <a:off x="1195903" y="2266763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Oval 21"/>
            <p:cNvSpPr>
              <a:spLocks noChangeAspect="1"/>
            </p:cNvSpPr>
            <p:nvPr/>
          </p:nvSpPr>
          <p:spPr>
            <a:xfrm>
              <a:off x="1414470" y="2278418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21"/>
            <p:cNvSpPr>
              <a:spLocks noChangeAspect="1"/>
            </p:cNvSpPr>
            <p:nvPr/>
          </p:nvSpPr>
          <p:spPr>
            <a:xfrm>
              <a:off x="1231800" y="2460930"/>
              <a:ext cx="309554" cy="3121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Oval 21"/>
            <p:cNvSpPr>
              <a:spLocks noChangeAspect="1"/>
            </p:cNvSpPr>
            <p:nvPr/>
          </p:nvSpPr>
          <p:spPr>
            <a:xfrm>
              <a:off x="1985429" y="2143218"/>
              <a:ext cx="282537" cy="28489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1"/>
            <p:cNvSpPr>
              <a:spLocks noChangeAspect="1"/>
            </p:cNvSpPr>
            <p:nvPr/>
          </p:nvSpPr>
          <p:spPr>
            <a:xfrm rot="283757">
              <a:off x="1665484" y="3272892"/>
              <a:ext cx="309554" cy="3121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 rot="21364806">
              <a:off x="1656905" y="1674846"/>
              <a:ext cx="267508" cy="26974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Oval 21"/>
            <p:cNvSpPr>
              <a:spLocks noChangeAspect="1"/>
            </p:cNvSpPr>
            <p:nvPr/>
          </p:nvSpPr>
          <p:spPr>
            <a:xfrm>
              <a:off x="1563017" y="1930545"/>
              <a:ext cx="424361" cy="42790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21"/>
            <p:cNvSpPr>
              <a:spLocks noChangeAspect="1"/>
            </p:cNvSpPr>
            <p:nvPr/>
          </p:nvSpPr>
          <p:spPr>
            <a:xfrm rot="21145186">
              <a:off x="1260512" y="1980363"/>
              <a:ext cx="333550" cy="33633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21"/>
            <p:cNvSpPr>
              <a:spLocks noChangeAspect="1"/>
            </p:cNvSpPr>
            <p:nvPr/>
          </p:nvSpPr>
          <p:spPr>
            <a:xfrm rot="232827">
              <a:off x="1766846" y="2371713"/>
              <a:ext cx="405789" cy="40918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Oval 21"/>
            <p:cNvSpPr>
              <a:spLocks noChangeAspect="1"/>
            </p:cNvSpPr>
            <p:nvPr/>
          </p:nvSpPr>
          <p:spPr>
            <a:xfrm>
              <a:off x="2232245" y="1873583"/>
              <a:ext cx="591365" cy="59630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21"/>
            <p:cNvSpPr>
              <a:spLocks noChangeAspect="1"/>
            </p:cNvSpPr>
            <p:nvPr/>
          </p:nvSpPr>
          <p:spPr>
            <a:xfrm>
              <a:off x="1580219" y="1680508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1"/>
            <p:cNvSpPr>
              <a:spLocks noChangeAspect="1"/>
            </p:cNvSpPr>
            <p:nvPr/>
          </p:nvSpPr>
          <p:spPr>
            <a:xfrm rot="20203558">
              <a:off x="1468306" y="2867514"/>
              <a:ext cx="139314" cy="14047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1"/>
            <p:cNvSpPr>
              <a:spLocks noChangeAspect="1"/>
            </p:cNvSpPr>
            <p:nvPr/>
          </p:nvSpPr>
          <p:spPr>
            <a:xfrm>
              <a:off x="1694605" y="2685223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1"/>
            <p:cNvSpPr>
              <a:spLocks noChangeAspect="1"/>
            </p:cNvSpPr>
            <p:nvPr/>
          </p:nvSpPr>
          <p:spPr>
            <a:xfrm rot="375171">
              <a:off x="1800405" y="2755645"/>
              <a:ext cx="216579" cy="2183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21"/>
            <p:cNvSpPr>
              <a:spLocks noChangeAspect="1"/>
            </p:cNvSpPr>
            <p:nvPr/>
          </p:nvSpPr>
          <p:spPr>
            <a:xfrm rot="1185792">
              <a:off x="1591521" y="2830231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Oval 21"/>
            <p:cNvSpPr>
              <a:spLocks noChangeAspect="1"/>
            </p:cNvSpPr>
            <p:nvPr/>
          </p:nvSpPr>
          <p:spPr>
            <a:xfrm>
              <a:off x="1566870" y="2430818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21"/>
            <p:cNvSpPr>
              <a:spLocks noChangeAspect="1"/>
            </p:cNvSpPr>
            <p:nvPr/>
          </p:nvSpPr>
          <p:spPr>
            <a:xfrm rot="561415">
              <a:off x="1961493" y="1831077"/>
              <a:ext cx="309554" cy="3121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21"/>
            <p:cNvSpPr>
              <a:spLocks noChangeAspect="1"/>
            </p:cNvSpPr>
            <p:nvPr/>
          </p:nvSpPr>
          <p:spPr>
            <a:xfrm rot="375171">
              <a:off x="1487267" y="2639444"/>
              <a:ext cx="216579" cy="2183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21"/>
            <p:cNvSpPr>
              <a:spLocks noChangeAspect="1"/>
            </p:cNvSpPr>
            <p:nvPr/>
          </p:nvSpPr>
          <p:spPr>
            <a:xfrm>
              <a:off x="1741171" y="2361128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21"/>
            <p:cNvSpPr>
              <a:spLocks noChangeAspect="1"/>
            </p:cNvSpPr>
            <p:nvPr/>
          </p:nvSpPr>
          <p:spPr>
            <a:xfrm>
              <a:off x="1899336" y="2285667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Oval 21"/>
            <p:cNvSpPr>
              <a:spLocks noChangeAspect="1"/>
            </p:cNvSpPr>
            <p:nvPr/>
          </p:nvSpPr>
          <p:spPr>
            <a:xfrm rot="20859187">
              <a:off x="1875957" y="3147672"/>
              <a:ext cx="196820" cy="19846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21"/>
            <p:cNvSpPr>
              <a:spLocks noChangeAspect="1"/>
            </p:cNvSpPr>
            <p:nvPr/>
          </p:nvSpPr>
          <p:spPr>
            <a:xfrm rot="232827">
              <a:off x="2016649" y="3174821"/>
              <a:ext cx="405789" cy="40918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21"/>
            <p:cNvSpPr>
              <a:spLocks noChangeAspect="1"/>
            </p:cNvSpPr>
            <p:nvPr/>
          </p:nvSpPr>
          <p:spPr>
            <a:xfrm rot="232827">
              <a:off x="2373855" y="2474192"/>
              <a:ext cx="405789" cy="40918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21"/>
            <p:cNvSpPr>
              <a:spLocks noChangeAspect="1"/>
            </p:cNvSpPr>
            <p:nvPr/>
          </p:nvSpPr>
          <p:spPr>
            <a:xfrm>
              <a:off x="2267966" y="2356564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21"/>
            <p:cNvSpPr>
              <a:spLocks noChangeAspect="1"/>
            </p:cNvSpPr>
            <p:nvPr/>
          </p:nvSpPr>
          <p:spPr>
            <a:xfrm>
              <a:off x="2091720" y="2905247"/>
              <a:ext cx="282537" cy="28489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21"/>
            <p:cNvSpPr>
              <a:spLocks noChangeAspect="1"/>
            </p:cNvSpPr>
            <p:nvPr/>
          </p:nvSpPr>
          <p:spPr>
            <a:xfrm>
              <a:off x="2731788" y="2312226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21"/>
            <p:cNvSpPr>
              <a:spLocks noChangeAspect="1"/>
            </p:cNvSpPr>
            <p:nvPr/>
          </p:nvSpPr>
          <p:spPr>
            <a:xfrm rot="375171">
              <a:off x="1770483" y="2955490"/>
              <a:ext cx="216579" cy="2183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Oval 21"/>
            <p:cNvSpPr>
              <a:spLocks noChangeAspect="1"/>
            </p:cNvSpPr>
            <p:nvPr/>
          </p:nvSpPr>
          <p:spPr>
            <a:xfrm rot="375171">
              <a:off x="2115911" y="2614000"/>
              <a:ext cx="275390" cy="277693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21"/>
            <p:cNvSpPr>
              <a:spLocks noChangeAspect="1"/>
            </p:cNvSpPr>
            <p:nvPr/>
          </p:nvSpPr>
          <p:spPr>
            <a:xfrm>
              <a:off x="1984293" y="2894551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Oval 21"/>
            <p:cNvSpPr>
              <a:spLocks noChangeAspect="1"/>
            </p:cNvSpPr>
            <p:nvPr/>
          </p:nvSpPr>
          <p:spPr>
            <a:xfrm>
              <a:off x="2152479" y="2464579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Oval 21"/>
            <p:cNvSpPr>
              <a:spLocks noChangeAspect="1"/>
            </p:cNvSpPr>
            <p:nvPr/>
          </p:nvSpPr>
          <p:spPr>
            <a:xfrm>
              <a:off x="2580435" y="2877367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21"/>
            <p:cNvSpPr>
              <a:spLocks noChangeAspect="1"/>
            </p:cNvSpPr>
            <p:nvPr/>
          </p:nvSpPr>
          <p:spPr>
            <a:xfrm>
              <a:off x="2000241" y="303937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Oval 21"/>
            <p:cNvSpPr>
              <a:spLocks noChangeAspect="1"/>
            </p:cNvSpPr>
            <p:nvPr/>
          </p:nvSpPr>
          <p:spPr>
            <a:xfrm>
              <a:off x="1961493" y="3484382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Oval 21"/>
            <p:cNvSpPr>
              <a:spLocks noChangeAspect="1"/>
            </p:cNvSpPr>
            <p:nvPr/>
          </p:nvSpPr>
          <p:spPr>
            <a:xfrm>
              <a:off x="1529662" y="300355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Oval 21"/>
            <p:cNvSpPr>
              <a:spLocks noChangeAspect="1"/>
            </p:cNvSpPr>
            <p:nvPr/>
          </p:nvSpPr>
          <p:spPr>
            <a:xfrm>
              <a:off x="1648031" y="3057800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Oval 21"/>
            <p:cNvSpPr>
              <a:spLocks noChangeAspect="1"/>
            </p:cNvSpPr>
            <p:nvPr/>
          </p:nvSpPr>
          <p:spPr>
            <a:xfrm>
              <a:off x="1740222" y="3161559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Oval 21"/>
            <p:cNvSpPr>
              <a:spLocks noChangeAspect="1"/>
            </p:cNvSpPr>
            <p:nvPr/>
          </p:nvSpPr>
          <p:spPr>
            <a:xfrm>
              <a:off x="2361060" y="2871624"/>
              <a:ext cx="228226" cy="230133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21"/>
            <p:cNvSpPr>
              <a:spLocks noChangeAspect="1"/>
            </p:cNvSpPr>
            <p:nvPr/>
          </p:nvSpPr>
          <p:spPr>
            <a:xfrm>
              <a:off x="2329001" y="3119404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Oval 21"/>
            <p:cNvSpPr>
              <a:spLocks noChangeAspect="1"/>
            </p:cNvSpPr>
            <p:nvPr/>
          </p:nvSpPr>
          <p:spPr>
            <a:xfrm>
              <a:off x="2289480" y="2513009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Oval 21"/>
            <p:cNvSpPr>
              <a:spLocks noChangeAspect="1"/>
            </p:cNvSpPr>
            <p:nvPr/>
          </p:nvSpPr>
          <p:spPr>
            <a:xfrm>
              <a:off x="2682300" y="244457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21"/>
            <p:cNvSpPr>
              <a:spLocks noChangeAspect="1"/>
            </p:cNvSpPr>
            <p:nvPr/>
          </p:nvSpPr>
          <p:spPr>
            <a:xfrm>
              <a:off x="2749364" y="2506052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Oval 21"/>
            <p:cNvSpPr>
              <a:spLocks noChangeAspect="1"/>
            </p:cNvSpPr>
            <p:nvPr/>
          </p:nvSpPr>
          <p:spPr>
            <a:xfrm>
              <a:off x="2020432" y="2794749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Oval 21"/>
            <p:cNvSpPr>
              <a:spLocks noChangeAspect="1"/>
            </p:cNvSpPr>
            <p:nvPr/>
          </p:nvSpPr>
          <p:spPr>
            <a:xfrm>
              <a:off x="1642196" y="3210761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Oval 21"/>
            <p:cNvSpPr>
              <a:spLocks noChangeAspect="1"/>
            </p:cNvSpPr>
            <p:nvPr/>
          </p:nvSpPr>
          <p:spPr>
            <a:xfrm>
              <a:off x="2148211" y="1600868"/>
              <a:ext cx="282537" cy="28489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Oval 21"/>
            <p:cNvSpPr>
              <a:spLocks noChangeAspect="1"/>
            </p:cNvSpPr>
            <p:nvPr/>
          </p:nvSpPr>
          <p:spPr>
            <a:xfrm>
              <a:off x="1855627" y="1537915"/>
              <a:ext cx="228226" cy="230133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Oval 21"/>
            <p:cNvSpPr>
              <a:spLocks noChangeAspect="1"/>
            </p:cNvSpPr>
            <p:nvPr/>
          </p:nvSpPr>
          <p:spPr>
            <a:xfrm>
              <a:off x="1920246" y="1755731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Oval 21"/>
            <p:cNvSpPr>
              <a:spLocks noChangeAspect="1"/>
            </p:cNvSpPr>
            <p:nvPr/>
          </p:nvSpPr>
          <p:spPr>
            <a:xfrm>
              <a:off x="1869089" y="1901516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Oval 21"/>
            <p:cNvSpPr>
              <a:spLocks noChangeAspect="1"/>
            </p:cNvSpPr>
            <p:nvPr/>
          </p:nvSpPr>
          <p:spPr>
            <a:xfrm>
              <a:off x="2042856" y="1699484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21"/>
            <p:cNvSpPr>
              <a:spLocks noChangeAspect="1"/>
            </p:cNvSpPr>
            <p:nvPr/>
          </p:nvSpPr>
          <p:spPr>
            <a:xfrm>
              <a:off x="2436404" y="1732638"/>
              <a:ext cx="152882" cy="15415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Oval 21"/>
            <p:cNvSpPr>
              <a:spLocks noChangeAspect="1"/>
            </p:cNvSpPr>
            <p:nvPr/>
          </p:nvSpPr>
          <p:spPr>
            <a:xfrm>
              <a:off x="2099216" y="1600868"/>
              <a:ext cx="66122" cy="6667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Oval 21"/>
            <p:cNvSpPr>
              <a:spLocks noChangeAspect="1"/>
            </p:cNvSpPr>
            <p:nvPr/>
          </p:nvSpPr>
          <p:spPr>
            <a:xfrm>
              <a:off x="2264289" y="1954875"/>
              <a:ext cx="66122" cy="6667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3273301" y="3277735"/>
            <a:ext cx="730471" cy="8097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54738" y="3496442"/>
            <a:ext cx="5959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latinLnBrk="1"/>
            <a:r>
              <a:rPr lang="en-US" altLang="ko-KR" sz="2000" b="1" dirty="0">
                <a:solidFill>
                  <a:srgbClr val="797B4F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rgbClr val="797B4F"/>
              </a:solidFill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00237" y="3264333"/>
            <a:ext cx="177851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1"/>
            <a:r>
              <a:rPr lang="ro-RO" sz="1400" dirty="0">
                <a:solidFill>
                  <a:prstClr val="black"/>
                </a:solidFill>
                <a:latin typeface="Calisto MT" panose="02040603050505030304" pitchFamily="18" charset="0"/>
              </a:rPr>
              <a:t>este structurată pe    formarea – evaluarea  competențelor</a:t>
            </a:r>
            <a:endParaRPr lang="ko-KR" altLang="en-US" sz="1400" b="1" dirty="0">
              <a:solidFill>
                <a:srgbClr val="797B4F"/>
              </a:solidFill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73301" y="4422895"/>
            <a:ext cx="730471" cy="80978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54738" y="4641598"/>
            <a:ext cx="5959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latinLnBrk="1"/>
            <a:r>
              <a:rPr lang="en-US" altLang="ko-KR" sz="2000" b="1" dirty="0">
                <a:solidFill>
                  <a:srgbClr val="797B4F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rgbClr val="797B4F"/>
              </a:solidFill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95583" y="4510296"/>
            <a:ext cx="18500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1"/>
            <a:r>
              <a:rPr lang="ro-RO" sz="1600" dirty="0">
                <a:solidFill>
                  <a:prstClr val="black"/>
                </a:solidFill>
                <a:latin typeface="Calisto MT" panose="02040603050505030304" pitchFamily="18" charset="0"/>
              </a:rPr>
              <a:t> include procesele de construcție a     competenței</a:t>
            </a:r>
            <a:endParaRPr lang="ko-KR" altLang="en-US" sz="1600" dirty="0">
              <a:solidFill>
                <a:srgbClr val="797B4F"/>
              </a:solidFill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273301" y="5568051"/>
            <a:ext cx="730471" cy="8097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4738" y="5786758"/>
            <a:ext cx="5959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latinLnBrk="1"/>
            <a:r>
              <a:rPr lang="en-US" altLang="ko-KR" sz="2000" b="1" dirty="0">
                <a:solidFill>
                  <a:srgbClr val="797B4F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rgbClr val="797B4F"/>
              </a:solidFill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78319" y="5622264"/>
            <a:ext cx="19066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1"/>
            <a:r>
              <a:rPr lang="ro-RO" sz="1600" dirty="0">
                <a:solidFill>
                  <a:prstClr val="black"/>
                </a:solidFill>
                <a:latin typeface="Calisto MT" panose="02040603050505030304" pitchFamily="18" charset="0"/>
              </a:rPr>
              <a:t>indică tipuri de activități specifice         formării acestora</a:t>
            </a:r>
            <a:endParaRPr lang="ko-KR" altLang="en-US" sz="1600" dirty="0">
              <a:solidFill>
                <a:srgbClr val="797B4F"/>
              </a:solidFill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085795" y="3184296"/>
            <a:ext cx="804500" cy="89874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80918" y="3457230"/>
            <a:ext cx="65637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latinLnBrk="1"/>
            <a:r>
              <a:rPr lang="en-US" altLang="ko-KR" sz="2000" b="1" dirty="0">
                <a:solidFill>
                  <a:srgbClr val="797B4F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rgbClr val="797B4F"/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85385" y="3122169"/>
            <a:ext cx="197910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1"/>
            <a:r>
              <a:rPr lang="ro-RO" sz="1600" dirty="0">
                <a:solidFill>
                  <a:prstClr val="black"/>
                </a:solidFill>
                <a:latin typeface="Calisto MT" panose="02040603050505030304" pitchFamily="18" charset="0"/>
              </a:rPr>
              <a:t>sugerează tipuri de activități de evaluare specifice fiecărei      competențe</a:t>
            </a:r>
            <a:endParaRPr lang="ko-KR" altLang="en-US" sz="1600" dirty="0">
              <a:solidFill>
                <a:srgbClr val="797B4F"/>
              </a:solidFill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085795" y="4329455"/>
            <a:ext cx="804500" cy="89874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80918" y="4602390"/>
            <a:ext cx="65637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latinLnBrk="1"/>
            <a:r>
              <a:rPr lang="en-US" altLang="ko-KR" sz="2000" b="1" dirty="0">
                <a:solidFill>
                  <a:srgbClr val="797B4F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rgbClr val="797B4F"/>
              </a:solidFill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985386" y="4544538"/>
            <a:ext cx="215861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1"/>
            <a:r>
              <a:rPr lang="ro-RO" sz="1600" dirty="0">
                <a:solidFill>
                  <a:prstClr val="black"/>
                </a:solidFill>
                <a:latin typeface="Calisto MT" panose="02040603050505030304" pitchFamily="18" charset="0"/>
              </a:rPr>
              <a:t>stimulează exprimarea punctului de vedere și creativitatea</a:t>
            </a:r>
            <a:endParaRPr lang="ko-KR" altLang="en-US" sz="1600" dirty="0">
              <a:solidFill>
                <a:srgbClr val="797B4F"/>
              </a:solidFill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085795" y="5474612"/>
            <a:ext cx="804500" cy="8987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80918" y="5747546"/>
            <a:ext cx="65637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latinLnBrk="1"/>
            <a:r>
              <a:rPr lang="en-US" altLang="ko-KR" sz="2000" b="1" dirty="0">
                <a:solidFill>
                  <a:srgbClr val="797B4F"/>
                </a:solidFill>
                <a:cs typeface="Arial" pitchFamily="34" charset="0"/>
              </a:rPr>
              <a:t>06</a:t>
            </a:r>
            <a:endParaRPr lang="ko-KR" altLang="en-US" sz="2000" b="1" dirty="0">
              <a:solidFill>
                <a:srgbClr val="797B4F"/>
              </a:solidFill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981410" y="5622264"/>
            <a:ext cx="19733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1"/>
            <a:r>
              <a:rPr lang="ro-RO" altLang="ko-KR" sz="1600" dirty="0" smtClean="0">
                <a:cs typeface="Arial" pitchFamily="34" charset="0"/>
              </a:rPr>
              <a:t>Introduce </a:t>
            </a:r>
            <a:r>
              <a:rPr lang="ro-RO" altLang="ko-KR" sz="1600" dirty="0">
                <a:cs typeface="Arial" pitchFamily="34" charset="0"/>
              </a:rPr>
              <a:t>elementelor de interculturalitate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774388" y="1708733"/>
            <a:ext cx="636961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1"/>
            <a:r>
              <a:rPr lang="ro-RO" sz="1600" dirty="0">
                <a:solidFill>
                  <a:prstClr val="black"/>
                </a:solidFill>
              </a:rPr>
              <a:t>Programele </a:t>
            </a:r>
            <a:r>
              <a:rPr lang="ro-RO" sz="1600" dirty="0" smtClean="0">
                <a:solidFill>
                  <a:prstClr val="black"/>
                </a:solidFill>
              </a:rPr>
              <a:t>școlare </a:t>
            </a:r>
            <a:r>
              <a:rPr lang="ro-RO" sz="1600" dirty="0">
                <a:solidFill>
                  <a:prstClr val="black"/>
                </a:solidFill>
              </a:rPr>
              <a:t>pentru clasa a V-a, cuprinse în Anexa 2 a         OMEN nr. 3393/28.02.2017 se aplică în sistemul de învățământ        începând cu anul școlar 2017-2018;</a:t>
            </a:r>
          </a:p>
          <a:p>
            <a:pPr latinLnBrk="1"/>
            <a:r>
              <a:rPr lang="ro-RO" sz="1600" dirty="0">
                <a:solidFill>
                  <a:prstClr val="black"/>
                </a:solidFill>
              </a:rPr>
              <a:t>- </a:t>
            </a:r>
            <a:r>
              <a:rPr lang="ro-RO" sz="1600" dirty="0" smtClean="0">
                <a:solidFill>
                  <a:prstClr val="black"/>
                </a:solidFill>
              </a:rPr>
              <a:t>programa școlară </a:t>
            </a:r>
            <a:r>
              <a:rPr lang="ro-RO" sz="1600" dirty="0">
                <a:solidFill>
                  <a:prstClr val="black"/>
                </a:solidFill>
              </a:rPr>
              <a:t>pentru clasa a VI-a începând cu anul școlar     </a:t>
            </a:r>
            <a:r>
              <a:rPr lang="ro-RO" sz="1600" dirty="0" smtClean="0">
                <a:solidFill>
                  <a:prstClr val="black"/>
                </a:solidFill>
              </a:rPr>
              <a:t>2018-2019:</a:t>
            </a:r>
            <a:endParaRPr lang="en-US" altLang="ko-KR" sz="1600" dirty="0">
              <a:solidFill>
                <a:srgbClr val="797B4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>
                <a:solidFill>
                  <a:srgbClr val="EBEBEB"/>
                </a:solidFill>
              </a:rPr>
              <a:t>Opțiuni ale noii programe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o-RO" b="1" dirty="0"/>
              <a:t>aprobate prin OMEN nr. 3393/28.02.2017</a:t>
            </a:r>
            <a:endParaRPr lang="en-US" altLang="ko-KR" dirty="0"/>
          </a:p>
        </p:txBody>
      </p:sp>
      <p:grpSp>
        <p:nvGrpSpPr>
          <p:cNvPr id="16" name="Group 15"/>
          <p:cNvGrpSpPr/>
          <p:nvPr/>
        </p:nvGrpSpPr>
        <p:grpSpPr>
          <a:xfrm>
            <a:off x="701323" y="3168470"/>
            <a:ext cx="2012782" cy="2845600"/>
            <a:chOff x="5818787" y="2903669"/>
            <a:chExt cx="1678753" cy="1450314"/>
          </a:xfrm>
        </p:grpSpPr>
        <p:sp>
          <p:nvSpPr>
            <p:cNvPr id="14" name="TextBox 13"/>
            <p:cNvSpPr txBox="1"/>
            <p:nvPr/>
          </p:nvSpPr>
          <p:spPr>
            <a:xfrm>
              <a:off x="5818787" y="3365739"/>
              <a:ext cx="1678753" cy="9882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ro-RO" sz="1200" dirty="0">
                  <a:solidFill>
                    <a:prstClr val="black"/>
                  </a:solidFill>
                </a:rPr>
                <a:t>Noua programă a eliminat din procesul de învățare  </a:t>
              </a:r>
              <a:endParaRPr lang="ro-RO" sz="1200" dirty="0" smtClean="0">
                <a:solidFill>
                  <a:prstClr val="black"/>
                </a:solidFill>
              </a:endParaRPr>
            </a:p>
            <a:p>
              <a:pPr algn="ctr" latinLnBrk="1"/>
              <a:r>
                <a:rPr lang="ro-RO" sz="1200" dirty="0" smtClean="0">
                  <a:solidFill>
                    <a:prstClr val="black"/>
                  </a:solidFill>
                </a:rPr>
                <a:t> </a:t>
              </a:r>
              <a:r>
                <a:rPr lang="ro-RO" sz="1200" dirty="0">
                  <a:solidFill>
                    <a:prstClr val="black"/>
                  </a:solidFill>
                </a:rPr>
                <a:t>teoretizarea excesivă și   abstractizarea, </a:t>
              </a:r>
              <a:endParaRPr lang="ro-RO" sz="1200" dirty="0" smtClean="0">
                <a:solidFill>
                  <a:prstClr val="black"/>
                </a:solidFill>
              </a:endParaRPr>
            </a:p>
            <a:p>
              <a:pPr algn="ctr" latinLnBrk="1"/>
              <a:r>
                <a:rPr lang="ro-RO" sz="1200" dirty="0" smtClean="0">
                  <a:solidFill>
                    <a:prstClr val="black"/>
                  </a:solidFill>
                </a:rPr>
                <a:t>înlocuindu-le </a:t>
              </a:r>
              <a:r>
                <a:rPr lang="ro-RO" sz="1200" dirty="0">
                  <a:solidFill>
                    <a:prstClr val="black"/>
                  </a:solidFill>
                </a:rPr>
                <a:t>cu elemente concrete, </a:t>
              </a:r>
              <a:r>
                <a:rPr lang="ro-RO" sz="1200" dirty="0" smtClean="0">
                  <a:solidFill>
                    <a:prstClr val="black"/>
                  </a:solidFill>
                </a:rPr>
                <a:t>accesibile </a:t>
              </a:r>
              <a:r>
                <a:rPr lang="ro-RO" sz="1200" dirty="0">
                  <a:solidFill>
                    <a:prstClr val="black"/>
                  </a:solidFill>
                </a:rPr>
                <a:t>pentru acest ni-vel de vârstă și </a:t>
              </a:r>
              <a:endParaRPr lang="ro-RO" sz="1200" dirty="0" smtClean="0">
                <a:solidFill>
                  <a:prstClr val="black"/>
                </a:solidFill>
              </a:endParaRPr>
            </a:p>
            <a:p>
              <a:pPr algn="ctr" latinLnBrk="1"/>
              <a:r>
                <a:rPr lang="ro-RO" sz="1200" dirty="0" smtClean="0">
                  <a:solidFill>
                    <a:prstClr val="black"/>
                  </a:solidFill>
                </a:rPr>
                <a:t>care </a:t>
              </a:r>
              <a:r>
                <a:rPr lang="ro-RO" sz="1200" dirty="0">
                  <a:solidFill>
                    <a:prstClr val="black"/>
                  </a:solidFill>
                </a:rPr>
                <a:t>pot </a:t>
              </a:r>
              <a:r>
                <a:rPr lang="ro-RO" sz="1200" dirty="0" smtClean="0">
                  <a:solidFill>
                    <a:prstClr val="black"/>
                  </a:solidFill>
                </a:rPr>
                <a:t> </a:t>
              </a:r>
              <a:r>
                <a:rPr lang="ro-RO" sz="1200" dirty="0">
                  <a:solidFill>
                    <a:prstClr val="black"/>
                  </a:solidFill>
                </a:rPr>
                <a:t>conduce, prin </a:t>
              </a:r>
              <a:endParaRPr lang="ro-RO" sz="1200" dirty="0" smtClean="0">
                <a:solidFill>
                  <a:prstClr val="black"/>
                </a:solidFill>
              </a:endParaRPr>
            </a:p>
            <a:p>
              <a:pPr algn="ctr" latinLnBrk="1"/>
              <a:r>
                <a:rPr lang="ro-RO" sz="1200" dirty="0" smtClean="0">
                  <a:solidFill>
                    <a:prstClr val="black"/>
                  </a:solidFill>
                </a:rPr>
                <a:t>înțelegerea  </a:t>
              </a:r>
              <a:r>
                <a:rPr lang="ro-RO" sz="1200" dirty="0">
                  <a:solidFill>
                    <a:prstClr val="black"/>
                  </a:solidFill>
                </a:rPr>
                <a:t>celor învățate, la formarea de competențe</a:t>
              </a:r>
              <a:endParaRPr lang="en-US" altLang="ko-KR" sz="12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8144" y="2903669"/>
              <a:ext cx="1557398" cy="156864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ro-RO" altLang="ko-KR" sz="1400" b="1" dirty="0">
                  <a:solidFill>
                    <a:prstClr val="white"/>
                  </a:solidFill>
                  <a:cs typeface="Arial" pitchFamily="34" charset="0"/>
                </a:rPr>
                <a:t>Competențe</a:t>
              </a:r>
              <a:endParaRPr lang="ko-KR" altLang="en-US" sz="1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9806" y="3204377"/>
            <a:ext cx="1938429" cy="3229374"/>
            <a:chOff x="5868143" y="2847246"/>
            <a:chExt cx="1699645" cy="1645915"/>
          </a:xfrm>
        </p:grpSpPr>
        <p:sp>
          <p:nvSpPr>
            <p:cNvPr id="18" name="TextBox 17"/>
            <p:cNvSpPr txBox="1"/>
            <p:nvPr/>
          </p:nvSpPr>
          <p:spPr>
            <a:xfrm>
              <a:off x="5868143" y="3316678"/>
              <a:ext cx="1699645" cy="11764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ro-RO" sz="1200" dirty="0">
                  <a:solidFill>
                    <a:prstClr val="black"/>
                  </a:solidFill>
                </a:rPr>
                <a:t>Componentele </a:t>
              </a:r>
            </a:p>
            <a:p>
              <a:pPr algn="ctr" latinLnBrk="1"/>
              <a:r>
                <a:rPr lang="ro-RO" sz="1200" dirty="0">
                  <a:solidFill>
                    <a:prstClr val="black"/>
                  </a:solidFill>
                </a:rPr>
                <a:t>programei urmează </a:t>
              </a:r>
              <a:endParaRPr lang="ro-RO" sz="1200" dirty="0" smtClean="0">
                <a:solidFill>
                  <a:prstClr val="black"/>
                </a:solidFill>
              </a:endParaRPr>
            </a:p>
            <a:p>
              <a:pPr algn="ctr" latinLnBrk="1"/>
              <a:r>
                <a:rPr lang="ro-RO" sz="1200" dirty="0" smtClean="0">
                  <a:solidFill>
                    <a:prstClr val="black"/>
                  </a:solidFill>
                </a:rPr>
                <a:t>logica </a:t>
              </a:r>
              <a:r>
                <a:rPr lang="ro-RO" sz="1200" dirty="0">
                  <a:solidFill>
                    <a:prstClr val="black"/>
                  </a:solidFill>
                </a:rPr>
                <a:t>domeniului, </a:t>
              </a:r>
              <a:endParaRPr lang="ro-RO" sz="1200" dirty="0" smtClean="0">
                <a:solidFill>
                  <a:prstClr val="black"/>
                </a:solidFill>
              </a:endParaRPr>
            </a:p>
            <a:p>
              <a:pPr algn="ctr" latinLnBrk="1"/>
              <a:r>
                <a:rPr lang="ro-RO" sz="1200" dirty="0" smtClean="0">
                  <a:solidFill>
                    <a:prstClr val="black"/>
                  </a:solidFill>
                </a:rPr>
                <a:t>dezvoltând </a:t>
              </a:r>
              <a:r>
                <a:rPr lang="ro-RO" sz="1200" b="1" dirty="0">
                  <a:solidFill>
                    <a:prstClr val="black"/>
                  </a:solidFill>
                </a:rPr>
                <a:t>competențe generale care se </a:t>
              </a:r>
              <a:endParaRPr lang="ro-RO" sz="1200" b="1" dirty="0" smtClean="0">
                <a:solidFill>
                  <a:prstClr val="black"/>
                </a:solidFill>
              </a:endParaRPr>
            </a:p>
            <a:p>
              <a:pPr algn="ctr" latinLnBrk="1"/>
              <a:r>
                <a:rPr lang="ro-RO" sz="1200" b="1" dirty="0" smtClean="0">
                  <a:solidFill>
                    <a:prstClr val="black"/>
                  </a:solidFill>
                </a:rPr>
                <a:t>circumscriu </a:t>
              </a:r>
            </a:p>
            <a:p>
              <a:pPr algn="ctr" latinLnBrk="1"/>
              <a:r>
                <a:rPr lang="ro-RO" sz="1200" b="1" dirty="0" smtClean="0">
                  <a:solidFill>
                    <a:prstClr val="black"/>
                  </a:solidFill>
                </a:rPr>
                <a:t>competențelor- </a:t>
              </a:r>
              <a:r>
                <a:rPr lang="ro-RO" sz="1200" b="1" dirty="0">
                  <a:solidFill>
                    <a:prstClr val="black"/>
                  </a:solidFill>
                </a:rPr>
                <a:t>cheie</a:t>
              </a:r>
              <a:r>
                <a:rPr lang="ro-RO" sz="1200" dirty="0">
                  <a:solidFill>
                    <a:prstClr val="black"/>
                  </a:solidFill>
                </a:rPr>
                <a:t>, a căror miză </a:t>
              </a:r>
              <a:r>
                <a:rPr lang="ro-RO" sz="1200" dirty="0" smtClean="0">
                  <a:solidFill>
                    <a:prstClr val="black"/>
                  </a:solidFill>
                </a:rPr>
                <a:t>este să</a:t>
              </a:r>
            </a:p>
            <a:p>
              <a:pPr algn="ctr" latinLnBrk="1"/>
              <a:r>
                <a:rPr lang="ro-RO" sz="1200" dirty="0" smtClean="0">
                  <a:solidFill>
                    <a:prstClr val="black"/>
                  </a:solidFill>
                </a:rPr>
                <a:t> </a:t>
              </a:r>
              <a:r>
                <a:rPr lang="ro-RO" sz="1200" dirty="0">
                  <a:solidFill>
                    <a:prstClr val="black"/>
                  </a:solidFill>
                </a:rPr>
                <a:t>faciliteze </a:t>
              </a:r>
              <a:r>
                <a:rPr lang="ro-RO" sz="1200" dirty="0" smtClean="0">
                  <a:solidFill>
                    <a:prstClr val="black"/>
                  </a:solidFill>
                </a:rPr>
                <a:t>integrarea </a:t>
              </a:r>
            </a:p>
            <a:p>
              <a:pPr algn="ctr" latinLnBrk="1"/>
              <a:r>
                <a:rPr lang="ro-RO" sz="1200" dirty="0" smtClean="0">
                  <a:solidFill>
                    <a:prstClr val="black"/>
                  </a:solidFill>
                </a:rPr>
                <a:t>lingvistică </a:t>
              </a:r>
              <a:r>
                <a:rPr lang="ro-RO" sz="1200" dirty="0">
                  <a:solidFill>
                    <a:prstClr val="black"/>
                  </a:solidFill>
                </a:rPr>
                <a:t>și </a:t>
              </a:r>
              <a:r>
                <a:rPr lang="ro-RO" sz="1200" dirty="0" smtClean="0">
                  <a:solidFill>
                    <a:prstClr val="black"/>
                  </a:solidFill>
                </a:rPr>
                <a:t>culturală </a:t>
              </a:r>
              <a:r>
                <a:rPr lang="ro-RO" sz="1200" dirty="0">
                  <a:solidFill>
                    <a:prstClr val="black"/>
                  </a:solidFill>
                </a:rPr>
                <a:t>a </a:t>
              </a:r>
              <a:endParaRPr lang="ro-RO" sz="1200" dirty="0" smtClean="0">
                <a:solidFill>
                  <a:prstClr val="black"/>
                </a:solidFill>
              </a:endParaRPr>
            </a:p>
            <a:p>
              <a:pPr algn="ctr" latinLnBrk="1"/>
              <a:r>
                <a:rPr lang="ro-RO" sz="1200" dirty="0" smtClean="0">
                  <a:solidFill>
                    <a:prstClr val="black"/>
                  </a:solidFill>
                </a:rPr>
                <a:t>elevului </a:t>
              </a:r>
              <a:r>
                <a:rPr lang="ro-RO" sz="1200" dirty="0">
                  <a:solidFill>
                    <a:prstClr val="black"/>
                  </a:solidFill>
                </a:rPr>
                <a:t>în </a:t>
              </a:r>
            </a:p>
            <a:p>
              <a:pPr algn="ctr" latinLnBrk="1"/>
              <a:r>
                <a:rPr lang="ro-RO" sz="1200" dirty="0">
                  <a:solidFill>
                    <a:prstClr val="black"/>
                  </a:solidFill>
                </a:rPr>
                <a:t>spațiul național</a:t>
              </a:r>
              <a:endParaRPr lang="en-US" altLang="ko-KR" sz="12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68143" y="2847246"/>
              <a:ext cx="1557398" cy="266669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ro-RO" altLang="ko-KR" sz="1400" b="1" dirty="0">
                  <a:solidFill>
                    <a:prstClr val="white"/>
                  </a:solidFill>
                  <a:cs typeface="Arial" pitchFamily="34" charset="0"/>
                </a:rPr>
                <a:t>Integrare lingvistică</a:t>
              </a:r>
              <a:endParaRPr lang="ko-KR" altLang="en-US" sz="1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88052" y="3168473"/>
            <a:ext cx="2095105" cy="3213459"/>
            <a:chOff x="5868143" y="2828945"/>
            <a:chExt cx="1837020" cy="1637801"/>
          </a:xfrm>
        </p:grpSpPr>
        <p:sp>
          <p:nvSpPr>
            <p:cNvPr id="21" name="TextBox 20"/>
            <p:cNvSpPr txBox="1"/>
            <p:nvPr/>
          </p:nvSpPr>
          <p:spPr>
            <a:xfrm>
              <a:off x="5868143" y="3290264"/>
              <a:ext cx="1837020" cy="11764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ro-RO" sz="1200" dirty="0">
                  <a:solidFill>
                    <a:prstClr val="black"/>
                  </a:solidFill>
                </a:rPr>
                <a:t>În domeniul </a:t>
              </a:r>
              <a:r>
                <a:rPr lang="ro-RO" sz="1200" b="1" dirty="0">
                  <a:solidFill>
                    <a:prstClr val="black"/>
                  </a:solidFill>
                </a:rPr>
                <a:t>studiului </a:t>
              </a:r>
            </a:p>
            <a:p>
              <a:pPr algn="ctr" latinLnBrk="1"/>
              <a:r>
                <a:rPr lang="ro-RO" sz="1200" b="1" dirty="0">
                  <a:solidFill>
                    <a:prstClr val="black"/>
                  </a:solidFill>
                </a:rPr>
                <a:t>gramaticii</a:t>
              </a:r>
              <a:r>
                <a:rPr lang="ro-RO" sz="1200" dirty="0">
                  <a:solidFill>
                    <a:prstClr val="black"/>
                  </a:solidFill>
                </a:rPr>
                <a:t>, </a:t>
              </a:r>
              <a:r>
                <a:rPr lang="ro-RO" sz="1200" dirty="0" smtClean="0">
                  <a:solidFill>
                    <a:prstClr val="black"/>
                  </a:solidFill>
                </a:rPr>
                <a:t>frecvența</a:t>
              </a:r>
            </a:p>
            <a:p>
              <a:pPr algn="ctr" latinLnBrk="1"/>
              <a:r>
                <a:rPr lang="ro-RO" sz="1200" dirty="0" smtClean="0">
                  <a:solidFill>
                    <a:prstClr val="black"/>
                  </a:solidFill>
                </a:rPr>
                <a:t> </a:t>
              </a:r>
              <a:r>
                <a:rPr lang="ro-RO" sz="1200" dirty="0">
                  <a:solidFill>
                    <a:prstClr val="black"/>
                  </a:solidFill>
                </a:rPr>
                <a:t>erorilor de utilizare a </a:t>
              </a:r>
              <a:r>
                <a:rPr lang="ro-RO" sz="1200" dirty="0" smtClean="0">
                  <a:solidFill>
                    <a:prstClr val="black"/>
                  </a:solidFill>
                </a:rPr>
                <a:t>limbii</a:t>
              </a:r>
            </a:p>
            <a:p>
              <a:pPr algn="ctr" latinLnBrk="1"/>
              <a:r>
                <a:rPr lang="ro-RO" sz="1200" dirty="0" smtClean="0">
                  <a:solidFill>
                    <a:prstClr val="black"/>
                  </a:solidFill>
                </a:rPr>
                <a:t> române </a:t>
              </a:r>
              <a:r>
                <a:rPr lang="ro-RO" sz="1200" dirty="0">
                  <a:solidFill>
                    <a:prstClr val="black"/>
                  </a:solidFill>
                </a:rPr>
                <a:t>a condus la </a:t>
              </a:r>
              <a:endParaRPr lang="ro-RO" sz="1200" dirty="0" smtClean="0">
                <a:solidFill>
                  <a:prstClr val="black"/>
                </a:solidFill>
              </a:endParaRPr>
            </a:p>
            <a:p>
              <a:pPr algn="ctr" latinLnBrk="1"/>
              <a:r>
                <a:rPr lang="ro-RO" sz="1200" b="1" dirty="0" smtClean="0">
                  <a:solidFill>
                    <a:prstClr val="black"/>
                  </a:solidFill>
                </a:rPr>
                <a:t>eliminarea </a:t>
              </a:r>
              <a:r>
                <a:rPr lang="ro-RO" sz="1200" b="1" dirty="0">
                  <a:solidFill>
                    <a:prstClr val="black"/>
                  </a:solidFill>
                </a:rPr>
                <a:t>unor </a:t>
              </a:r>
              <a:endParaRPr lang="ro-RO" sz="1200" b="1" dirty="0" smtClean="0">
                <a:solidFill>
                  <a:prstClr val="black"/>
                </a:solidFill>
              </a:endParaRPr>
            </a:p>
            <a:p>
              <a:pPr algn="ctr" latinLnBrk="1"/>
              <a:r>
                <a:rPr lang="ro-RO" sz="1200" b="1" dirty="0" smtClean="0">
                  <a:solidFill>
                    <a:prstClr val="black"/>
                  </a:solidFill>
                </a:rPr>
                <a:t>conținuturi </a:t>
              </a:r>
              <a:r>
                <a:rPr lang="ro-RO" sz="1200" b="1" dirty="0">
                  <a:solidFill>
                    <a:prstClr val="black"/>
                  </a:solidFill>
                </a:rPr>
                <a:t>care nu pot fi </a:t>
              </a:r>
              <a:endParaRPr lang="ro-RO" sz="1200" b="1" dirty="0" smtClean="0">
                <a:solidFill>
                  <a:prstClr val="black"/>
                </a:solidFill>
              </a:endParaRPr>
            </a:p>
            <a:p>
              <a:pPr algn="ctr" latinLnBrk="1"/>
              <a:r>
                <a:rPr lang="ro-RO" sz="1200" b="1" dirty="0" smtClean="0">
                  <a:solidFill>
                    <a:prstClr val="black"/>
                  </a:solidFill>
                </a:rPr>
                <a:t>înțelese </a:t>
              </a:r>
              <a:r>
                <a:rPr lang="ro-RO" sz="1200" b="1" dirty="0">
                  <a:solidFill>
                    <a:prstClr val="black"/>
                  </a:solidFill>
                </a:rPr>
                <a:t>corect de către </a:t>
              </a:r>
              <a:endParaRPr lang="ro-RO" sz="1200" b="1" dirty="0" smtClean="0">
                <a:solidFill>
                  <a:prstClr val="black"/>
                </a:solidFill>
              </a:endParaRPr>
            </a:p>
            <a:p>
              <a:pPr algn="ctr" latinLnBrk="1"/>
              <a:r>
                <a:rPr lang="ro-RO" sz="1200" b="1" dirty="0" smtClean="0">
                  <a:solidFill>
                    <a:prstClr val="black"/>
                  </a:solidFill>
                </a:rPr>
                <a:t>elevii </a:t>
              </a:r>
              <a:r>
                <a:rPr lang="ro-RO" sz="1200" b="1" dirty="0">
                  <a:solidFill>
                    <a:prstClr val="black"/>
                  </a:solidFill>
                </a:rPr>
                <a:t>de gimnaziu</a:t>
              </a:r>
              <a:r>
                <a:rPr lang="ro-RO" sz="1200" dirty="0">
                  <a:solidFill>
                    <a:prstClr val="black"/>
                  </a:solidFill>
                </a:rPr>
                <a:t> (diateza reflexivă cu toate nuanțele, subiectiva și predicativa, </a:t>
              </a:r>
              <a:endParaRPr lang="ro-RO" sz="1200" dirty="0" smtClean="0">
                <a:solidFill>
                  <a:prstClr val="black"/>
                </a:solidFill>
              </a:endParaRPr>
            </a:p>
            <a:p>
              <a:pPr algn="ctr" latinLnBrk="1"/>
              <a:r>
                <a:rPr lang="ro-RO" sz="1200" dirty="0" smtClean="0">
                  <a:solidFill>
                    <a:prstClr val="black"/>
                  </a:solidFill>
                </a:rPr>
                <a:t>tipuri </a:t>
              </a:r>
              <a:r>
                <a:rPr lang="ro-RO" sz="1200" dirty="0">
                  <a:solidFill>
                    <a:prstClr val="black"/>
                  </a:solidFill>
                </a:rPr>
                <a:t>mai dificile de </a:t>
              </a:r>
              <a:endParaRPr lang="ro-RO" sz="1200" dirty="0" smtClean="0">
                <a:solidFill>
                  <a:prstClr val="black"/>
                </a:solidFill>
              </a:endParaRPr>
            </a:p>
            <a:p>
              <a:pPr algn="ctr" latinLnBrk="1"/>
              <a:r>
                <a:rPr lang="ro-RO" sz="1200" dirty="0" smtClean="0">
                  <a:solidFill>
                    <a:prstClr val="black"/>
                  </a:solidFill>
                </a:rPr>
                <a:t>circumstanțiale </a:t>
              </a:r>
              <a:r>
                <a:rPr lang="ro-RO" sz="1200" dirty="0">
                  <a:solidFill>
                    <a:prstClr val="black"/>
                  </a:solidFill>
                </a:rPr>
                <a:t>etc.)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99211" y="2828945"/>
              <a:ext cx="1641581" cy="156864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ro-RO" altLang="ko-KR" sz="1400" b="1" dirty="0">
                  <a:solidFill>
                    <a:prstClr val="white"/>
                  </a:solidFill>
                  <a:cs typeface="Arial" pitchFamily="34" charset="0"/>
                </a:rPr>
                <a:t>Studiul gramaticii</a:t>
              </a:r>
              <a:endParaRPr lang="ko-KR" altLang="en-US" sz="1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27702" y="3080310"/>
            <a:ext cx="1820765" cy="3100606"/>
            <a:chOff x="5868143" y="2792336"/>
            <a:chExt cx="1596475" cy="1580283"/>
          </a:xfrm>
        </p:grpSpPr>
        <p:sp>
          <p:nvSpPr>
            <p:cNvPr id="24" name="TextBox 23"/>
            <p:cNvSpPr txBox="1"/>
            <p:nvPr/>
          </p:nvSpPr>
          <p:spPr>
            <a:xfrm>
              <a:off x="5868144" y="3384375"/>
              <a:ext cx="1596474" cy="9882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ro-RO" sz="1200" dirty="0">
                  <a:solidFill>
                    <a:prstClr val="black"/>
                  </a:solidFill>
                </a:rPr>
                <a:t>Noua programă </a:t>
              </a:r>
              <a:r>
                <a:rPr lang="ro-RO" sz="1200" b="1" dirty="0">
                  <a:solidFill>
                    <a:prstClr val="black"/>
                  </a:solidFill>
                </a:rPr>
                <a:t>repune în poziție centrală </a:t>
              </a:r>
            </a:p>
            <a:p>
              <a:pPr algn="ctr" latinLnBrk="1"/>
              <a:r>
                <a:rPr lang="ro-RO" sz="1200" b="1" dirty="0">
                  <a:solidFill>
                    <a:prstClr val="black"/>
                  </a:solidFill>
                </a:rPr>
                <a:t>identitatea proprie </a:t>
              </a:r>
            </a:p>
            <a:p>
              <a:pPr algn="ctr" latinLnBrk="1"/>
              <a:r>
                <a:rPr lang="ro-RO" sz="1200" b="1" dirty="0">
                  <a:solidFill>
                    <a:prstClr val="black"/>
                  </a:solidFill>
                </a:rPr>
                <a:t>inserată în contextul </a:t>
              </a:r>
            </a:p>
            <a:p>
              <a:pPr algn="ctr" latinLnBrk="1"/>
              <a:r>
                <a:rPr lang="ro-RO" sz="1200" b="1" dirty="0">
                  <a:solidFill>
                    <a:prstClr val="black"/>
                  </a:solidFill>
                </a:rPr>
                <a:t>identității naționale, </a:t>
              </a:r>
            </a:p>
            <a:p>
              <a:pPr algn="ctr" latinLnBrk="1"/>
              <a:r>
                <a:rPr lang="ro-RO" sz="1200" dirty="0">
                  <a:solidFill>
                    <a:prstClr val="black"/>
                  </a:solidFill>
                </a:rPr>
                <a:t>care implică și </a:t>
              </a:r>
            </a:p>
            <a:p>
              <a:pPr algn="ctr" latinLnBrk="1"/>
              <a:r>
                <a:rPr lang="ro-RO" sz="1200" dirty="0">
                  <a:solidFill>
                    <a:prstClr val="black"/>
                  </a:solidFill>
                </a:rPr>
                <a:t>asumarea de către elevi a valorilor românești, în raport cu valorile </a:t>
              </a:r>
            </a:p>
            <a:p>
              <a:pPr algn="ctr" latinLnBrk="1"/>
              <a:r>
                <a:rPr lang="ro-RO" sz="1200" dirty="0">
                  <a:solidFill>
                    <a:prstClr val="black"/>
                  </a:solidFill>
                </a:rPr>
                <a:t>universale. 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68143" y="2792336"/>
              <a:ext cx="1557398" cy="376474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latinLnBrk="1"/>
              <a:r>
                <a:rPr lang="ro-RO" altLang="ko-KR" sz="1400" b="1" dirty="0">
                  <a:solidFill>
                    <a:prstClr val="white"/>
                  </a:solidFill>
                  <a:cs typeface="Arial" pitchFamily="34" charset="0"/>
                </a:rPr>
                <a:t>Identitate națională și interculturalitate</a:t>
              </a:r>
              <a:endParaRPr lang="ko-KR" altLang="en-US" sz="1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30" name="AutoShape 92"/>
          <p:cNvSpPr>
            <a:spLocks noChangeArrowheads="1"/>
          </p:cNvSpPr>
          <p:nvPr/>
        </p:nvSpPr>
        <p:spPr bwMode="auto">
          <a:xfrm flipH="1">
            <a:off x="1227278" y="1810325"/>
            <a:ext cx="779108" cy="1038811"/>
          </a:xfrm>
          <a:prstGeom prst="rect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1" name="AutoShape 92"/>
          <p:cNvSpPr>
            <a:spLocks noChangeArrowheads="1"/>
          </p:cNvSpPr>
          <p:nvPr/>
        </p:nvSpPr>
        <p:spPr bwMode="auto">
          <a:xfrm flipH="1">
            <a:off x="5148064" y="1810325"/>
            <a:ext cx="779108" cy="1038811"/>
          </a:xfrm>
          <a:prstGeom prst="rect">
            <a:avLst/>
          </a:prstGeom>
          <a:noFill/>
          <a:ln w="38100">
            <a:solidFill>
              <a:schemeClr val="accent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2" name="AutoShape 92"/>
          <p:cNvSpPr>
            <a:spLocks noChangeArrowheads="1"/>
          </p:cNvSpPr>
          <p:nvPr/>
        </p:nvSpPr>
        <p:spPr bwMode="auto">
          <a:xfrm flipH="1">
            <a:off x="7308304" y="1820556"/>
            <a:ext cx="779108" cy="1038925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3" name="AutoShape 92"/>
          <p:cNvSpPr>
            <a:spLocks noChangeArrowheads="1"/>
          </p:cNvSpPr>
          <p:nvPr/>
        </p:nvSpPr>
        <p:spPr bwMode="auto">
          <a:xfrm flipH="1">
            <a:off x="3187671" y="1810323"/>
            <a:ext cx="779108" cy="103892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4" name="Rectangle 9"/>
          <p:cNvSpPr/>
          <p:nvPr/>
        </p:nvSpPr>
        <p:spPr>
          <a:xfrm>
            <a:off x="5322689" y="2081519"/>
            <a:ext cx="414225" cy="5170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5" name="Rectangle 16"/>
          <p:cNvSpPr/>
          <p:nvPr/>
        </p:nvSpPr>
        <p:spPr>
          <a:xfrm rot="2700000">
            <a:off x="7488646" y="2111845"/>
            <a:ext cx="418427" cy="56262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Pie 24"/>
          <p:cNvSpPr/>
          <p:nvPr/>
        </p:nvSpPr>
        <p:spPr>
          <a:xfrm>
            <a:off x="1383270" y="2051617"/>
            <a:ext cx="467124" cy="61938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7" name="Frame 17"/>
          <p:cNvSpPr/>
          <p:nvPr/>
        </p:nvSpPr>
        <p:spPr>
          <a:xfrm>
            <a:off x="3351741" y="2081538"/>
            <a:ext cx="419689" cy="5595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01B3DAE-02FD-4574-A2F1-9B7EB0A16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 smtClean="0"/>
              <a:t>PROIECTAREA DIDACTICĂ</a:t>
            </a:r>
            <a:endParaRPr lang="ro-R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A0DF487-4EA9-41E4-A18E-82C5AB7EB7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o-RO" sz="3200" dirty="0" smtClean="0"/>
              <a:t>ETAPE. EXEMPLE</a:t>
            </a:r>
            <a:endParaRPr lang="ro-RO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98CFC56-DC25-4390-8C66-24E84954B6D7}"/>
              </a:ext>
            </a:extLst>
          </p:cNvPr>
          <p:cNvSpPr txBox="1">
            <a:spLocks/>
          </p:cNvSpPr>
          <p:nvPr/>
        </p:nvSpPr>
        <p:spPr>
          <a:xfrm>
            <a:off x="279233" y="1695220"/>
            <a:ext cx="8585559" cy="516278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sz="4900" b="1" i="1" dirty="0"/>
              <a:t>Proiectarea didactică</a:t>
            </a:r>
            <a:r>
              <a:rPr lang="ro-RO" sz="4900" dirty="0"/>
              <a:t> reprezintă un demers care asigură organizarea și desfășurarea </a:t>
            </a:r>
          </a:p>
          <a:p>
            <a:pPr marL="0" indent="0" algn="just">
              <a:buNone/>
            </a:pPr>
            <a:r>
              <a:rPr lang="ro-RO" sz="4900" dirty="0"/>
              <a:t>corectă și eficientă a activității de predare-învățare-evaluare în cadrul învățământului </a:t>
            </a:r>
          </a:p>
          <a:p>
            <a:pPr marL="0" indent="0" algn="just">
              <a:buNone/>
            </a:pPr>
            <a:r>
              <a:rPr lang="ro-RO" sz="4900" dirty="0"/>
              <a:t>preuniversitar.</a:t>
            </a:r>
            <a:r>
              <a:rPr lang="en-US" sz="4900" dirty="0"/>
              <a:t> </a:t>
            </a:r>
            <a:r>
              <a:rPr lang="ro-RO" sz="4900" dirty="0"/>
              <a:t>În acest context, realizarea unor planificări eficiente, în baza programelor și a</a:t>
            </a:r>
          </a:p>
          <a:p>
            <a:pPr marL="0" indent="0" algn="just">
              <a:buNone/>
            </a:pPr>
            <a:r>
              <a:rPr lang="ro-RO" sz="4900" dirty="0"/>
              <a:t>planurilor-cadru în vigoare și corelate cu nivelul inițial al beneficiarilor primari ai educației și </a:t>
            </a:r>
          </a:p>
          <a:p>
            <a:pPr marL="0" indent="0" algn="just">
              <a:buNone/>
            </a:pPr>
            <a:r>
              <a:rPr lang="ro-RO" sz="4900" dirty="0"/>
              <a:t>contextul în care  urmează a se desfășura activitățile de predare-învățare-evaluare </a:t>
            </a:r>
          </a:p>
          <a:p>
            <a:pPr marL="0" indent="0" algn="just">
              <a:buNone/>
            </a:pPr>
            <a:r>
              <a:rPr lang="ro-RO" sz="4900" dirty="0"/>
              <a:t>programate, este o obligație elementară a fiecărui cadru didactic.</a:t>
            </a:r>
            <a:endParaRPr lang="en-US" sz="4900" dirty="0"/>
          </a:p>
          <a:p>
            <a:pPr marL="0" indent="0" algn="just">
              <a:buFont typeface="Arial" pitchFamily="34" charset="0"/>
              <a:buNone/>
            </a:pPr>
            <a:endParaRPr lang="en-US" sz="4900" dirty="0"/>
          </a:p>
          <a:p>
            <a:r>
              <a:rPr lang="es-ES_tradnl" sz="4900" b="1" dirty="0" err="1"/>
              <a:t>Proiectarea</a:t>
            </a:r>
            <a:r>
              <a:rPr lang="es-ES_tradnl" sz="4900" b="1" dirty="0"/>
              <a:t> </a:t>
            </a:r>
            <a:r>
              <a:rPr lang="es-ES_tradnl" sz="4900" b="1" dirty="0" err="1"/>
              <a:t>demersului</a:t>
            </a:r>
            <a:r>
              <a:rPr lang="es-ES_tradnl" sz="4900" b="1" dirty="0"/>
              <a:t> </a:t>
            </a:r>
            <a:r>
              <a:rPr lang="es-ES_tradnl" sz="4900" b="1" dirty="0" err="1"/>
              <a:t>didactic</a:t>
            </a:r>
            <a:r>
              <a:rPr lang="es-ES_tradnl" sz="4900" b="1" dirty="0"/>
              <a:t> </a:t>
            </a:r>
            <a:r>
              <a:rPr lang="es-ES_tradnl" sz="4900" dirty="0" err="1"/>
              <a:t>presupune</a:t>
            </a:r>
            <a:r>
              <a:rPr lang="es-ES_tradnl" sz="4900" dirty="0"/>
              <a:t>:</a:t>
            </a:r>
            <a:endParaRPr lang="en-US" sz="4900" dirty="0"/>
          </a:p>
          <a:p>
            <a:pPr>
              <a:buFont typeface="Arial" pitchFamily="34" charset="0"/>
              <a:buNone/>
            </a:pPr>
            <a:r>
              <a:rPr lang="es-ES_tradnl" sz="4900" dirty="0"/>
              <a:t>3.1. lectura </a:t>
            </a:r>
            <a:r>
              <a:rPr lang="es-ES_tradnl" sz="4900" dirty="0" err="1"/>
              <a:t>personalizată</a:t>
            </a:r>
            <a:r>
              <a:rPr lang="es-ES_tradnl" sz="4900" dirty="0"/>
              <a:t> a </a:t>
            </a:r>
            <a:r>
              <a:rPr lang="es-ES_tradnl" sz="4900" dirty="0" err="1"/>
              <a:t>programelor</a:t>
            </a:r>
            <a:r>
              <a:rPr lang="es-ES_tradnl" sz="4900" dirty="0"/>
              <a:t> </a:t>
            </a:r>
            <a:r>
              <a:rPr lang="es-ES_tradnl" sz="4900" dirty="0" err="1"/>
              <a:t>şcolare</a:t>
            </a:r>
            <a:r>
              <a:rPr lang="es-ES_tradnl" sz="4900" dirty="0"/>
              <a:t>;</a:t>
            </a:r>
            <a:endParaRPr lang="en-US" sz="4900" dirty="0"/>
          </a:p>
          <a:p>
            <a:pPr>
              <a:buFont typeface="Arial" pitchFamily="34" charset="0"/>
              <a:buNone/>
            </a:pPr>
            <a:r>
              <a:rPr lang="es-ES_tradnl" sz="4900" dirty="0"/>
              <a:t>3.2. </a:t>
            </a:r>
            <a:r>
              <a:rPr lang="es-ES_tradnl" sz="4900" dirty="0" err="1"/>
              <a:t>planificarea</a:t>
            </a:r>
            <a:r>
              <a:rPr lang="es-ES_tradnl" sz="4900" dirty="0"/>
              <a:t> </a:t>
            </a:r>
            <a:r>
              <a:rPr lang="es-ES_tradnl" sz="4900" dirty="0" err="1"/>
              <a:t>calendaristică</a:t>
            </a:r>
            <a:r>
              <a:rPr lang="es-ES_tradnl" sz="4900" dirty="0"/>
              <a:t>;</a:t>
            </a:r>
            <a:endParaRPr lang="en-US" sz="4900" dirty="0"/>
          </a:p>
          <a:p>
            <a:pPr>
              <a:buFont typeface="Arial" pitchFamily="34" charset="0"/>
              <a:buNone/>
            </a:pPr>
            <a:r>
              <a:rPr lang="es-ES_tradnl" sz="4900" dirty="0"/>
              <a:t>3.3. </a:t>
            </a:r>
            <a:r>
              <a:rPr lang="es-ES_tradnl" sz="4900" dirty="0" err="1"/>
              <a:t>proiectarea</a:t>
            </a:r>
            <a:r>
              <a:rPr lang="es-ES_tradnl" sz="4900" dirty="0"/>
              <a:t> </a:t>
            </a:r>
            <a:r>
              <a:rPr lang="es-ES_tradnl" sz="4900" dirty="0" err="1"/>
              <a:t>secvenţială</a:t>
            </a:r>
            <a:r>
              <a:rPr lang="es-ES_tradnl" sz="4900" dirty="0"/>
              <a:t> (a </a:t>
            </a:r>
            <a:r>
              <a:rPr lang="es-ES_tradnl" sz="4900" dirty="0" err="1"/>
              <a:t>unităţilor</a:t>
            </a:r>
            <a:r>
              <a:rPr lang="es-ES_tradnl" sz="4900" dirty="0"/>
              <a:t> de </a:t>
            </a:r>
            <a:r>
              <a:rPr lang="es-ES_tradnl" sz="4900" dirty="0" err="1"/>
              <a:t>învăţare</a:t>
            </a:r>
            <a:r>
              <a:rPr lang="es-ES_tradnl" sz="4900" dirty="0"/>
              <a:t>).</a:t>
            </a:r>
          </a:p>
          <a:p>
            <a:pPr>
              <a:buFont typeface="Arial" pitchFamily="34" charset="0"/>
              <a:buNone/>
            </a:pPr>
            <a:endParaRPr lang="en-US" sz="4900" dirty="0"/>
          </a:p>
          <a:p>
            <a:pPr>
              <a:buFont typeface="Arial" pitchFamily="34" charset="0"/>
              <a:buNone/>
            </a:pPr>
            <a:r>
              <a:rPr lang="es-ES_tradnl" sz="4900" b="1" dirty="0"/>
              <a:t>Lectura </a:t>
            </a:r>
            <a:r>
              <a:rPr lang="es-ES_tradnl" sz="4900" b="1" dirty="0" err="1"/>
              <a:t>programei</a:t>
            </a:r>
            <a:r>
              <a:rPr lang="es-ES_tradnl" sz="4900" dirty="0"/>
              <a:t> </a:t>
            </a:r>
            <a:r>
              <a:rPr lang="ro-RO" sz="4900" dirty="0"/>
              <a:t>se realizează „pe orizontală” în următoarea succesiune:</a:t>
            </a:r>
            <a:endParaRPr lang="en-US" sz="4900" dirty="0"/>
          </a:p>
          <a:p>
            <a:pPr algn="just">
              <a:buNone/>
            </a:pPr>
            <a:r>
              <a:rPr lang="en-US" sz="4900" dirty="0" err="1"/>
              <a:t>Competenţe</a:t>
            </a:r>
            <a:r>
              <a:rPr lang="en-US" sz="4900" dirty="0"/>
              <a:t> </a:t>
            </a:r>
            <a:r>
              <a:rPr lang="en-US" sz="4900" dirty="0" err="1"/>
              <a:t>generale</a:t>
            </a:r>
            <a:r>
              <a:rPr lang="en-US" sz="4900" dirty="0"/>
              <a:t> – </a:t>
            </a:r>
            <a:r>
              <a:rPr lang="en-US" sz="4900" dirty="0" err="1"/>
              <a:t>Competenţe</a:t>
            </a:r>
            <a:r>
              <a:rPr lang="en-US" sz="4900" dirty="0"/>
              <a:t> </a:t>
            </a:r>
            <a:r>
              <a:rPr lang="en-US" sz="4900" dirty="0" err="1"/>
              <a:t>specifice</a:t>
            </a:r>
            <a:r>
              <a:rPr lang="en-US" sz="4900" dirty="0"/>
              <a:t> – </a:t>
            </a:r>
            <a:r>
              <a:rPr lang="en-US" sz="4900" dirty="0" err="1"/>
              <a:t>Conţinuturi</a:t>
            </a:r>
            <a:r>
              <a:rPr lang="en-US" sz="4900" dirty="0"/>
              <a:t> – </a:t>
            </a:r>
            <a:r>
              <a:rPr lang="en-US" sz="4900" dirty="0" err="1"/>
              <a:t>Activit</a:t>
            </a:r>
            <a:r>
              <a:rPr lang="vi-VN" sz="4900" dirty="0"/>
              <a:t>ă</a:t>
            </a:r>
            <a:r>
              <a:rPr lang="en-US" sz="4900" dirty="0"/>
              <a:t>ţi de </a:t>
            </a:r>
            <a:r>
              <a:rPr lang="en-US" sz="4900" dirty="0" err="1"/>
              <a:t>înv</a:t>
            </a:r>
            <a:r>
              <a:rPr lang="vi-VN" sz="4900" dirty="0"/>
              <a:t>ă</a:t>
            </a:r>
            <a:r>
              <a:rPr lang="en-US" sz="4900" dirty="0" err="1"/>
              <a:t>ţare</a:t>
            </a:r>
            <a:endParaRPr lang="en-US" sz="4900" dirty="0"/>
          </a:p>
          <a:p>
            <a:pPr>
              <a:buFont typeface="Arial" pitchFamily="34" charset="0"/>
              <a:buNone/>
            </a:pPr>
            <a:r>
              <a:rPr lang="es-ES_tradnl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Foișor">
  <a:themeElements>
    <a:clrScheme name="Foiș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iș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iș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Foișor">
  <a:themeElements>
    <a:clrScheme name="Foiș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iș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iș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Foișor">
  <a:themeElements>
    <a:clrScheme name="Foiș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iș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iș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Foișor">
  <a:themeElements>
    <a:clrScheme name="Foiș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iș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iș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Foișor">
  <a:themeElements>
    <a:clrScheme name="Foiș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iș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iș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Foișor">
  <a:themeElements>
    <a:clrScheme name="Foiș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iș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iș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Foișor">
  <a:themeElements>
    <a:clrScheme name="Foiș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iș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iș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353</TotalTime>
  <Words>4054</Words>
  <Application>Microsoft Office PowerPoint</Application>
  <PresentationFormat>Expunere pe ecran (4:3)</PresentationFormat>
  <Paragraphs>557</Paragraphs>
  <Slides>45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12</vt:i4>
      </vt:variant>
      <vt:variant>
        <vt:lpstr>Titluri diapozitive</vt:lpstr>
      </vt:variant>
      <vt:variant>
        <vt:i4>45</vt:i4>
      </vt:variant>
    </vt:vector>
  </HeadingPairs>
  <TitlesOfParts>
    <vt:vector size="57" baseType="lpstr">
      <vt:lpstr>Austin</vt:lpstr>
      <vt:lpstr>Wisp</vt:lpstr>
      <vt:lpstr>1_Wisp</vt:lpstr>
      <vt:lpstr>Contents Slide Master</vt:lpstr>
      <vt:lpstr>Slice</vt:lpstr>
      <vt:lpstr>Foișor</vt:lpstr>
      <vt:lpstr>1_Foișor</vt:lpstr>
      <vt:lpstr>2_Foișor</vt:lpstr>
      <vt:lpstr>3_Foișor</vt:lpstr>
      <vt:lpstr>4_Foișor</vt:lpstr>
      <vt:lpstr>5_Foișor</vt:lpstr>
      <vt:lpstr>6_Foișor</vt:lpstr>
      <vt:lpstr>     CONSFĂTUIRILE JUDEŢENE   ALE PROFESORILOR DE LIMBA ŞI LITERATURA ROMÂNĂ ŞI LIMBI CLASICE  DIN JUDEŢUL SUCEAVA  </vt:lpstr>
      <vt:lpstr>CADRUL NORMATIV PRIVIND ORGANIZAREA  PROCESULUI DE ÎNVĂȚĂMÂNT   ANUL ȘCOLAR 2018-2019   </vt:lpstr>
      <vt:lpstr>CADRUL NORMATIV PRIVIND ORGANIZAREA EXAMENELOR NAȚIONALE ANUL ȘCOLAR 2018-2019</vt:lpstr>
      <vt:lpstr>           OFERTA NAŢIONALĂ PENTRU MANUALE ȘCOLARE, AUXILIARE DIDACTICE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Considerente privind programa școlară la disciplina Elemente de limbă latină și cultură romanică (clasa a VII-a) prof. metodist rahila cușnir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Portofoliul cuprinde: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LRO 1</dc:creator>
  <cp:lastModifiedBy>LRO 1</cp:lastModifiedBy>
  <cp:revision>120</cp:revision>
  <dcterms:created xsi:type="dcterms:W3CDTF">2018-09-20T02:27:34Z</dcterms:created>
  <dcterms:modified xsi:type="dcterms:W3CDTF">2018-10-02T08:18:23Z</dcterms:modified>
</cp:coreProperties>
</file>